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69" r:id="rId3"/>
    <p:sldId id="285" r:id="rId4"/>
    <p:sldId id="260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963"/>
    <a:srgbClr val="E63992"/>
    <a:srgbClr val="54C325"/>
    <a:srgbClr val="9B4CBA"/>
    <a:srgbClr val="94D850"/>
    <a:srgbClr val="95E069"/>
    <a:srgbClr val="60B131"/>
    <a:srgbClr val="C3FF9C"/>
    <a:srgbClr val="085C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23" autoAdjust="0"/>
  </p:normalViewPr>
  <p:slideViewPr>
    <p:cSldViewPr snapToGrid="0">
      <p:cViewPr>
        <p:scale>
          <a:sx n="80" d="100"/>
          <a:sy n="80" d="100"/>
        </p:scale>
        <p:origin x="880" y="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ESCOBAR NINO" userId="24ab9dd3-ad1e-4a64-8d71-028cb0d52926" providerId="ADAL" clId="{0DAB9E44-6B48-41B5-8AC1-A1E34B38FF57}"/>
    <pc:docChg chg="modSld">
      <pc:chgData name="ALEJANDRA ESCOBAR NINO" userId="24ab9dd3-ad1e-4a64-8d71-028cb0d52926" providerId="ADAL" clId="{0DAB9E44-6B48-41B5-8AC1-A1E34B38FF57}" dt="2024-04-29T20:54:05.801" v="0" actId="1076"/>
      <pc:docMkLst>
        <pc:docMk/>
      </pc:docMkLst>
      <pc:sldChg chg="modSp mod">
        <pc:chgData name="ALEJANDRA ESCOBAR NINO" userId="24ab9dd3-ad1e-4a64-8d71-028cb0d52926" providerId="ADAL" clId="{0DAB9E44-6B48-41B5-8AC1-A1E34B38FF57}" dt="2024-04-29T20:54:05.801" v="0" actId="1076"/>
        <pc:sldMkLst>
          <pc:docMk/>
          <pc:sldMk cId="628343830" sldId="282"/>
        </pc:sldMkLst>
        <pc:graphicFrameChg chg="mod">
          <ac:chgData name="ALEJANDRA ESCOBAR NINO" userId="24ab9dd3-ad1e-4a64-8d71-028cb0d52926" providerId="ADAL" clId="{0DAB9E44-6B48-41B5-8AC1-A1E34B38FF57}" dt="2024-04-29T20:54:05.801" v="0" actId="1076"/>
          <ac:graphicFrameMkLst>
            <pc:docMk/>
            <pc:sldMk cId="628343830" sldId="282"/>
            <ac:graphicFrameMk id="12" creationId="{02E0DBA4-A0FC-7A15-8A87-A646BFE81E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E6500AF-F24A-41CF-8475-202920091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815" y="701957"/>
            <a:ext cx="4057650" cy="4057650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4E675E-2C03-4DEE-8280-080DC8F90E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587" y="0"/>
            <a:ext cx="4062413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300974-B2C2-46A6-B718-9F31FE86E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86" y="0"/>
            <a:ext cx="4062413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817AA1-9315-46CA-9DB3-D6084C9DBF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86683"/>
            <a:ext cx="9144000" cy="5064369"/>
          </a:xfrm>
          <a:prstGeom prst="rect">
            <a:avLst/>
          </a:prstGeom>
        </p:spPr>
      </p:pic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C576F1A8-0BF7-41D7-85AA-E019BC4F47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6608" y="4860017"/>
            <a:ext cx="5924550" cy="15642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87DE09-7B39-11FF-6360-2494578D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2DBDF2-60A1-407E-AC27-7FA3F9C5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76" y="-79765"/>
            <a:ext cx="9424351" cy="53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3C19-E79E-4158-9282-C6097930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66D4B1-C3AF-405F-A6C5-56CE21ED17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45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7A34CB1-0198-D1B9-6B38-7CD45063D32C}"/>
              </a:ext>
            </a:extLst>
          </p:cNvPr>
          <p:cNvSpPr txBox="1">
            <a:spLocks/>
          </p:cNvSpPr>
          <p:nvPr userDrawn="1"/>
        </p:nvSpPr>
        <p:spPr>
          <a:xfrm>
            <a:off x="117822" y="4626768"/>
            <a:ext cx="510828" cy="485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mtClean="0"/>
              <a:pPr/>
              <a:t>‹Nº›</a:t>
            </a:fld>
            <a:r>
              <a:rPr lang="es-CO" dirty="0"/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37324B-7430-D6EB-DE91-425D740A4145}"/>
              </a:ext>
            </a:extLst>
          </p:cNvPr>
          <p:cNvCxnSpPr>
            <a:cxnSpLocks/>
          </p:cNvCxnSpPr>
          <p:nvPr/>
        </p:nvCxnSpPr>
        <p:spPr>
          <a:xfrm>
            <a:off x="331591" y="4621307"/>
            <a:ext cx="8512367" cy="0"/>
          </a:xfrm>
          <a:prstGeom prst="line">
            <a:avLst/>
          </a:prstGeom>
          <a:ln w="12700">
            <a:solidFill>
              <a:srgbClr val="60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3B91B289-8040-213D-B2FE-6FDE6F50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41" y="4815841"/>
            <a:ext cx="4113494" cy="9724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2A0B202-2AED-BF0A-3E86-00977A0E671A}"/>
              </a:ext>
            </a:extLst>
          </p:cNvPr>
          <p:cNvSpPr/>
          <p:nvPr/>
        </p:nvSpPr>
        <p:spPr>
          <a:xfrm>
            <a:off x="8458200" y="4540293"/>
            <a:ext cx="385758" cy="45719"/>
          </a:xfrm>
          <a:prstGeom prst="rect">
            <a:avLst/>
          </a:prstGeom>
          <a:solidFill>
            <a:srgbClr val="60B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6E9EB20-A13A-4A1B-EAA9-C490E6376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0901" y="232998"/>
            <a:ext cx="2243057" cy="18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E893B9-0783-11FC-5A7F-8623678CE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8458200" y="513091"/>
            <a:ext cx="385758" cy="385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771B1F-0A2D-43B1-8BD4-8B94607203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100998"/>
            <a:ext cx="1490104" cy="6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9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1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3E26C78-90F9-416C-A172-A8FBEB48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37" y="4151986"/>
            <a:ext cx="995361" cy="876299"/>
          </a:xfrm>
          <a:prstGeom prst="rect">
            <a:avLst/>
          </a:prstGeom>
        </p:spPr>
      </p:pic>
      <p:sp>
        <p:nvSpPr>
          <p:cNvPr id="7" name="PLANTILLA PARA…">
            <a:extLst>
              <a:ext uri="{FF2B5EF4-FFF2-40B4-BE49-F238E27FC236}">
                <a16:creationId xmlns:a16="http://schemas.microsoft.com/office/drawing/2014/main" id="{B3D9094C-9D13-48D9-A5FF-45FE46696541}"/>
              </a:ext>
            </a:extLst>
          </p:cNvPr>
          <p:cNvSpPr txBox="1"/>
          <p:nvPr/>
        </p:nvSpPr>
        <p:spPr>
          <a:xfrm>
            <a:off x="74990" y="1775210"/>
            <a:ext cx="3926720" cy="64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532963"/>
                </a:solidFill>
              </a:rPr>
              <a:t>CRONOGRAMA</a:t>
            </a:r>
            <a:endParaRPr lang="es-CO" sz="3600" dirty="0">
              <a:solidFill>
                <a:srgbClr val="532963"/>
              </a:solidFill>
            </a:endParaRPr>
          </a:p>
        </p:txBody>
      </p:sp>
      <p:sp>
        <p:nvSpPr>
          <p:cNvPr id="8" name="PLANTILLA PARA…">
            <a:extLst>
              <a:ext uri="{FF2B5EF4-FFF2-40B4-BE49-F238E27FC236}">
                <a16:creationId xmlns:a16="http://schemas.microsoft.com/office/drawing/2014/main" id="{AE01C848-0006-49F1-B3DD-912C33D13148}"/>
              </a:ext>
            </a:extLst>
          </p:cNvPr>
          <p:cNvSpPr txBox="1"/>
          <p:nvPr/>
        </p:nvSpPr>
        <p:spPr>
          <a:xfrm>
            <a:off x="164062" y="2332192"/>
            <a:ext cx="3151696" cy="31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E63992"/>
                </a:solidFill>
              </a:rPr>
              <a:t>DE RENDICIÓN DE CUENTAS 2024</a:t>
            </a:r>
            <a:endParaRPr lang="es-CO" sz="1200" dirty="0">
              <a:solidFill>
                <a:srgbClr val="E63992"/>
              </a:solidFill>
            </a:endParaRPr>
          </a:p>
        </p:txBody>
      </p:sp>
      <p:sp>
        <p:nvSpPr>
          <p:cNvPr id="9" name="Casa Matriz">
            <a:extLst>
              <a:ext uri="{FF2B5EF4-FFF2-40B4-BE49-F238E27FC236}">
                <a16:creationId xmlns:a16="http://schemas.microsoft.com/office/drawing/2014/main" id="{7EE0E6DA-366F-46A0-BB0E-B19C90CC2AD4}"/>
              </a:ext>
            </a:extLst>
          </p:cNvPr>
          <p:cNvSpPr txBox="1"/>
          <p:nvPr/>
        </p:nvSpPr>
        <p:spPr>
          <a:xfrm>
            <a:off x="175937" y="2883722"/>
            <a:ext cx="2901174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200" dirty="0">
                <a:solidFill>
                  <a:srgbClr val="532963"/>
                </a:solidFill>
              </a:rPr>
              <a:t>Casa </a:t>
            </a:r>
            <a:r>
              <a:rPr sz="1200" dirty="0" err="1">
                <a:solidFill>
                  <a:srgbClr val="532963"/>
                </a:solidFill>
              </a:rPr>
              <a:t>Matriz</a:t>
            </a:r>
            <a:endParaRPr lang="es-CO" sz="1200" dirty="0">
              <a:solidFill>
                <a:srgbClr val="532963"/>
              </a:solidFill>
            </a:endParaRPr>
          </a:p>
          <a:p>
            <a:r>
              <a:rPr lang="es-CO" sz="1200" dirty="0">
                <a:solidFill>
                  <a:srgbClr val="532963"/>
                </a:solidFill>
              </a:rPr>
              <a:t>Febrero, 2024</a:t>
            </a:r>
            <a:endParaRPr sz="1200" dirty="0">
              <a:solidFill>
                <a:srgbClr val="532963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96614A-E12C-40E9-A899-C99F155198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7" y="1366356"/>
            <a:ext cx="3777144" cy="377714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34B868C-3A97-4337-AC2C-61B973BBE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469" y="245026"/>
            <a:ext cx="1793881" cy="280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adroTexto 141">
            <a:extLst>
              <a:ext uri="{FF2B5EF4-FFF2-40B4-BE49-F238E27FC236}">
                <a16:creationId xmlns:a16="http://schemas.microsoft.com/office/drawing/2014/main" id="{D936598C-1DC1-482F-AF8D-4F20CF6514F9}"/>
              </a:ext>
            </a:extLst>
          </p:cNvPr>
          <p:cNvSpPr txBox="1"/>
          <p:nvPr/>
        </p:nvSpPr>
        <p:spPr>
          <a:xfrm>
            <a:off x="5714720" y="94903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44" name="Gráfico 143">
            <a:extLst>
              <a:ext uri="{FF2B5EF4-FFF2-40B4-BE49-F238E27FC236}">
                <a16:creationId xmlns:a16="http://schemas.microsoft.com/office/drawing/2014/main" id="{DCD3A4AD-ADC4-458F-9AC9-E25BB0D4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29" y="85372"/>
            <a:ext cx="1793881" cy="280108"/>
          </a:xfrm>
          <a:prstGeom prst="rect">
            <a:avLst/>
          </a:prstGeom>
        </p:spPr>
      </p:pic>
      <p:sp>
        <p:nvSpPr>
          <p:cNvPr id="106" name="CuadroTexto 105">
            <a:extLst>
              <a:ext uri="{FF2B5EF4-FFF2-40B4-BE49-F238E27FC236}">
                <a16:creationId xmlns:a16="http://schemas.microsoft.com/office/drawing/2014/main" id="{7B5DDD28-D5AB-4EDC-E01C-339A280A294F}"/>
              </a:ext>
            </a:extLst>
          </p:cNvPr>
          <p:cNvSpPr txBox="1"/>
          <p:nvPr/>
        </p:nvSpPr>
        <p:spPr>
          <a:xfrm>
            <a:off x="908408" y="303579"/>
            <a:ext cx="7327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E63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Subcomponente 1</a:t>
            </a:r>
          </a:p>
          <a:p>
            <a:pPr algn="ctr"/>
            <a:r>
              <a:rPr lang="es-CO" sz="2400" b="1" dirty="0">
                <a:solidFill>
                  <a:srgbClr val="532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avances y resultados de la gestión con calidad y en lenguaje comprensible</a:t>
            </a:r>
          </a:p>
        </p:txBody>
      </p:sp>
      <p:sp>
        <p:nvSpPr>
          <p:cNvPr id="108" name="Slide Number">
            <a:extLst>
              <a:ext uri="{FF2B5EF4-FFF2-40B4-BE49-F238E27FC236}">
                <a16:creationId xmlns:a16="http://schemas.microsoft.com/office/drawing/2014/main" id="{98FF855B-91D5-E663-BA16-5DF08F676663}"/>
              </a:ext>
            </a:extLst>
          </p:cNvPr>
          <p:cNvSpPr txBox="1">
            <a:spLocks/>
          </p:cNvSpPr>
          <p:nvPr/>
        </p:nvSpPr>
        <p:spPr>
          <a:xfrm>
            <a:off x="548371" y="4803552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2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10" name="Nombre del Área">
            <a:extLst>
              <a:ext uri="{FF2B5EF4-FFF2-40B4-BE49-F238E27FC236}">
                <a16:creationId xmlns:a16="http://schemas.microsoft.com/office/drawing/2014/main" id="{50C0986F-507A-133D-D36F-49A1CBC90EBA}"/>
              </a:ext>
            </a:extLst>
          </p:cNvPr>
          <p:cNvSpPr txBox="1"/>
          <p:nvPr/>
        </p:nvSpPr>
        <p:spPr>
          <a:xfrm>
            <a:off x="806588" y="4738682"/>
            <a:ext cx="1441134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Oficina de Mercadeo y Publicidad</a:t>
            </a:r>
            <a:endParaRPr sz="900" dirty="0">
              <a:solidFill>
                <a:schemeClr val="bg1"/>
              </a:solidFill>
            </a:endParaRP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D71C9AD2-DA62-524E-AF10-7E86A179BE60}"/>
              </a:ext>
            </a:extLst>
          </p:cNvPr>
          <p:cNvCxnSpPr>
            <a:cxnSpLocks/>
          </p:cNvCxnSpPr>
          <p:nvPr/>
        </p:nvCxnSpPr>
        <p:spPr>
          <a:xfrm flipV="1">
            <a:off x="254269" y="2951090"/>
            <a:ext cx="8478060" cy="21265"/>
          </a:xfrm>
          <a:prstGeom prst="straightConnector1">
            <a:avLst/>
          </a:prstGeom>
          <a:ln>
            <a:solidFill>
              <a:srgbClr val="54C325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9005459-C4AD-D2BB-209F-7BFE61C0E67B}"/>
              </a:ext>
            </a:extLst>
          </p:cNvPr>
          <p:cNvCxnSpPr>
            <a:cxnSpLocks/>
          </p:cNvCxnSpPr>
          <p:nvPr/>
        </p:nvCxnSpPr>
        <p:spPr>
          <a:xfrm>
            <a:off x="806588" y="2550138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7CD9F2E-A94B-B2E4-883B-6F1DA275797B}"/>
              </a:ext>
            </a:extLst>
          </p:cNvPr>
          <p:cNvSpPr txBox="1"/>
          <p:nvPr/>
        </p:nvSpPr>
        <p:spPr>
          <a:xfrm>
            <a:off x="107812" y="1830966"/>
            <a:ext cx="1524165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Publicar el Informe de Gestión 2023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584DB6-852D-F7C6-5D88-55E709AF8E55}"/>
              </a:ext>
            </a:extLst>
          </p:cNvPr>
          <p:cNvSpPr txBox="1"/>
          <p:nvPr/>
        </p:nvSpPr>
        <p:spPr>
          <a:xfrm>
            <a:off x="1893210" y="1824902"/>
            <a:ext cx="1524165" cy="65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Divulgar los resultados del primer semestre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12B472-3500-BB80-E3B2-129FE1A2D6D7}"/>
              </a:ext>
            </a:extLst>
          </p:cNvPr>
          <p:cNvSpPr txBox="1"/>
          <p:nvPr/>
        </p:nvSpPr>
        <p:spPr>
          <a:xfrm>
            <a:off x="3678608" y="1830965"/>
            <a:ext cx="1524165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Divulgar resultados por vicepresidencias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B86375-F0D8-D422-541C-669D97E18A28}"/>
              </a:ext>
            </a:extLst>
          </p:cNvPr>
          <p:cNvSpPr txBox="1"/>
          <p:nvPr/>
        </p:nvSpPr>
        <p:spPr>
          <a:xfrm>
            <a:off x="5464006" y="1830965"/>
            <a:ext cx="1700156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Resultados de alianzas comerciales estatales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2054CB-3C6A-6154-41EA-004ECC6EC071}"/>
              </a:ext>
            </a:extLst>
          </p:cNvPr>
          <p:cNvSpPr txBox="1"/>
          <p:nvPr/>
        </p:nvSpPr>
        <p:spPr>
          <a:xfrm>
            <a:off x="7425395" y="1830965"/>
            <a:ext cx="1470628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Carta del presidente con resultados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ráfico 12" descr="Documento con relleno sólido">
            <a:extLst>
              <a:ext uri="{FF2B5EF4-FFF2-40B4-BE49-F238E27FC236}">
                <a16:creationId xmlns:a16="http://schemas.microsoft.com/office/drawing/2014/main" id="{5AE07800-F82E-9828-3708-92D174C9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60376" y="3213292"/>
            <a:ext cx="492424" cy="492424"/>
          </a:xfrm>
          <a:prstGeom prst="rect">
            <a:avLst/>
          </a:prstGeom>
        </p:spPr>
      </p:pic>
      <p:pic>
        <p:nvPicPr>
          <p:cNvPr id="14" name="Gráfico 13" descr="Presentación con gráfico circular con relleno sólido">
            <a:extLst>
              <a:ext uri="{FF2B5EF4-FFF2-40B4-BE49-F238E27FC236}">
                <a16:creationId xmlns:a16="http://schemas.microsoft.com/office/drawing/2014/main" id="{28F9D7F7-0D8A-6D24-67C3-1E93BA715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393380" y="3227690"/>
            <a:ext cx="516747" cy="516747"/>
          </a:xfrm>
          <a:prstGeom prst="rect">
            <a:avLst/>
          </a:prstGeom>
        </p:spPr>
      </p:pic>
      <p:pic>
        <p:nvPicPr>
          <p:cNvPr id="15" name="Gráfico 14" descr="Crecimiento empresarial con relleno sólido">
            <a:extLst>
              <a:ext uri="{FF2B5EF4-FFF2-40B4-BE49-F238E27FC236}">
                <a16:creationId xmlns:a16="http://schemas.microsoft.com/office/drawing/2014/main" id="{409D75AC-F204-0FB4-28D5-B20189F8E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084249" y="3277217"/>
            <a:ext cx="459670" cy="459670"/>
          </a:xfrm>
          <a:prstGeom prst="rect">
            <a:avLst/>
          </a:prstGeom>
        </p:spPr>
      </p:pic>
      <p:pic>
        <p:nvPicPr>
          <p:cNvPr id="16" name="Gráfico 15" descr="Correo electrónico con relleno sólido">
            <a:extLst>
              <a:ext uri="{FF2B5EF4-FFF2-40B4-BE49-F238E27FC236}">
                <a16:creationId xmlns:a16="http://schemas.microsoft.com/office/drawing/2014/main" id="{6B43BEF8-7AC6-2209-ECEF-D1D9FEC4E5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962579" y="3275430"/>
            <a:ext cx="421268" cy="421268"/>
          </a:xfrm>
          <a:prstGeom prst="rect">
            <a:avLst/>
          </a:prstGeom>
        </p:spPr>
      </p:pic>
      <p:pic>
        <p:nvPicPr>
          <p:cNvPr id="17" name="Gráfico 16" descr="Presentación con gráfico circular con relleno sólido">
            <a:extLst>
              <a:ext uri="{FF2B5EF4-FFF2-40B4-BE49-F238E27FC236}">
                <a16:creationId xmlns:a16="http://schemas.microsoft.com/office/drawing/2014/main" id="{6DC4D745-8723-2F63-B04E-0BB1C38D9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250707" y="3220140"/>
            <a:ext cx="516747" cy="51674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BF378A5-DB91-A4B2-DE75-114C83C12C1F}"/>
              </a:ext>
            </a:extLst>
          </p:cNvPr>
          <p:cNvSpPr txBox="1"/>
          <p:nvPr/>
        </p:nvSpPr>
        <p:spPr>
          <a:xfrm>
            <a:off x="157921" y="3976686"/>
            <a:ext cx="1297334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Abril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A99AC5-3DA5-4C4B-7757-31DF2A9C3FDB}"/>
              </a:ext>
            </a:extLst>
          </p:cNvPr>
          <p:cNvSpPr txBox="1"/>
          <p:nvPr/>
        </p:nvSpPr>
        <p:spPr>
          <a:xfrm>
            <a:off x="5614536" y="3850987"/>
            <a:ext cx="1399096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Julio 2024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1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Diciembre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823290F-A60E-F8B8-0423-EE1028A8A6B8}"/>
              </a:ext>
            </a:extLst>
          </p:cNvPr>
          <p:cNvSpPr txBox="1"/>
          <p:nvPr/>
        </p:nvSpPr>
        <p:spPr>
          <a:xfrm>
            <a:off x="3539313" y="3800074"/>
            <a:ext cx="1907972" cy="65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Abril 2024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1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Agosto 2024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Diciembre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FF24F6-E19C-F818-B15E-7717327AFFE7}"/>
              </a:ext>
            </a:extLst>
          </p:cNvPr>
          <p:cNvSpPr txBox="1"/>
          <p:nvPr/>
        </p:nvSpPr>
        <p:spPr>
          <a:xfrm>
            <a:off x="2003086" y="3974263"/>
            <a:ext cx="1297334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Agosto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5C2B309-FA05-9681-F443-B9E507F75147}"/>
              </a:ext>
            </a:extLst>
          </p:cNvPr>
          <p:cNvCxnSpPr>
            <a:cxnSpLocks/>
          </p:cNvCxnSpPr>
          <p:nvPr/>
        </p:nvCxnSpPr>
        <p:spPr>
          <a:xfrm>
            <a:off x="6314084" y="2550137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2839D2B-AD9C-B375-B98C-94BE6BA20440}"/>
              </a:ext>
            </a:extLst>
          </p:cNvPr>
          <p:cNvCxnSpPr>
            <a:cxnSpLocks/>
          </p:cNvCxnSpPr>
          <p:nvPr/>
        </p:nvCxnSpPr>
        <p:spPr>
          <a:xfrm>
            <a:off x="4493299" y="2533691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C85E75A-028D-6CFF-45B4-4CC42A51BFF3}"/>
              </a:ext>
            </a:extLst>
          </p:cNvPr>
          <p:cNvCxnSpPr>
            <a:cxnSpLocks/>
          </p:cNvCxnSpPr>
          <p:nvPr/>
        </p:nvCxnSpPr>
        <p:spPr>
          <a:xfrm>
            <a:off x="2651754" y="2571750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8733FA6-55A4-25E7-5E1A-3D66A92543D5}"/>
              </a:ext>
            </a:extLst>
          </p:cNvPr>
          <p:cNvCxnSpPr>
            <a:cxnSpLocks/>
          </p:cNvCxnSpPr>
          <p:nvPr/>
        </p:nvCxnSpPr>
        <p:spPr>
          <a:xfrm>
            <a:off x="8173213" y="2531240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6117BAF-D958-0C5B-E06D-6FE70CB813A2}"/>
              </a:ext>
            </a:extLst>
          </p:cNvPr>
          <p:cNvSpPr txBox="1"/>
          <p:nvPr/>
        </p:nvSpPr>
        <p:spPr>
          <a:xfrm>
            <a:off x="7473665" y="3966848"/>
            <a:ext cx="1399096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Agosto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9262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adroTexto 141">
            <a:extLst>
              <a:ext uri="{FF2B5EF4-FFF2-40B4-BE49-F238E27FC236}">
                <a16:creationId xmlns:a16="http://schemas.microsoft.com/office/drawing/2014/main" id="{D936598C-1DC1-482F-AF8D-4F20CF6514F9}"/>
              </a:ext>
            </a:extLst>
          </p:cNvPr>
          <p:cNvSpPr txBox="1"/>
          <p:nvPr/>
        </p:nvSpPr>
        <p:spPr>
          <a:xfrm>
            <a:off x="5714720" y="94903"/>
            <a:ext cx="329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b="1" dirty="0">
                <a:solidFill>
                  <a:srgbClr val="53296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futuro seguro, </a:t>
            </a:r>
            <a:r>
              <a:rPr lang="es-ES" sz="1100" dirty="0">
                <a:solidFill>
                  <a:srgbClr val="95E06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tu mejor presente.</a:t>
            </a:r>
            <a:endParaRPr lang="es-CO" sz="1100" dirty="0">
              <a:solidFill>
                <a:srgbClr val="95E06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44" name="Gráfico 143">
            <a:extLst>
              <a:ext uri="{FF2B5EF4-FFF2-40B4-BE49-F238E27FC236}">
                <a16:creationId xmlns:a16="http://schemas.microsoft.com/office/drawing/2014/main" id="{DCD3A4AD-ADC4-458F-9AC9-E25BB0D4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29" y="85372"/>
            <a:ext cx="1793881" cy="280108"/>
          </a:xfrm>
          <a:prstGeom prst="rect">
            <a:avLst/>
          </a:prstGeom>
        </p:spPr>
      </p:pic>
      <p:sp>
        <p:nvSpPr>
          <p:cNvPr id="106" name="CuadroTexto 105">
            <a:extLst>
              <a:ext uri="{FF2B5EF4-FFF2-40B4-BE49-F238E27FC236}">
                <a16:creationId xmlns:a16="http://schemas.microsoft.com/office/drawing/2014/main" id="{7B5DDD28-D5AB-4EDC-E01C-339A280A294F}"/>
              </a:ext>
            </a:extLst>
          </p:cNvPr>
          <p:cNvSpPr txBox="1"/>
          <p:nvPr/>
        </p:nvSpPr>
        <p:spPr>
          <a:xfrm>
            <a:off x="908408" y="303579"/>
            <a:ext cx="7327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E63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Subcomponente 2</a:t>
            </a:r>
          </a:p>
          <a:p>
            <a:pPr algn="ctr"/>
            <a:r>
              <a:rPr lang="es-MX" sz="2400" b="1" dirty="0">
                <a:solidFill>
                  <a:srgbClr val="532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escenarios de diálogo de doble vía con la ciudadanía y sus organizaciones</a:t>
            </a:r>
            <a:endParaRPr lang="es-CO" sz="2400" b="1" dirty="0">
              <a:solidFill>
                <a:srgbClr val="5329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Slide Number">
            <a:extLst>
              <a:ext uri="{FF2B5EF4-FFF2-40B4-BE49-F238E27FC236}">
                <a16:creationId xmlns:a16="http://schemas.microsoft.com/office/drawing/2014/main" id="{98FF855B-91D5-E663-BA16-5DF08F676663}"/>
              </a:ext>
            </a:extLst>
          </p:cNvPr>
          <p:cNvSpPr txBox="1">
            <a:spLocks/>
          </p:cNvSpPr>
          <p:nvPr/>
        </p:nvSpPr>
        <p:spPr>
          <a:xfrm>
            <a:off x="548371" y="4803552"/>
            <a:ext cx="261234" cy="2474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O" sz="900" smtClean="0">
                <a:solidFill>
                  <a:schemeClr val="bg1"/>
                </a:solidFill>
              </a:rPr>
              <a:pPr/>
              <a:t>3</a:t>
            </a:fld>
            <a:endParaRPr lang="es-CO" sz="900" dirty="0">
              <a:solidFill>
                <a:schemeClr val="bg1"/>
              </a:solidFill>
            </a:endParaRPr>
          </a:p>
        </p:txBody>
      </p:sp>
      <p:sp>
        <p:nvSpPr>
          <p:cNvPr id="110" name="Nombre del Área">
            <a:extLst>
              <a:ext uri="{FF2B5EF4-FFF2-40B4-BE49-F238E27FC236}">
                <a16:creationId xmlns:a16="http://schemas.microsoft.com/office/drawing/2014/main" id="{50C0986F-507A-133D-D36F-49A1CBC90EBA}"/>
              </a:ext>
            </a:extLst>
          </p:cNvPr>
          <p:cNvSpPr txBox="1"/>
          <p:nvPr/>
        </p:nvSpPr>
        <p:spPr>
          <a:xfrm>
            <a:off x="806588" y="4738682"/>
            <a:ext cx="1441134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MX" sz="900" dirty="0">
                <a:solidFill>
                  <a:schemeClr val="bg1"/>
                </a:solidFill>
              </a:rPr>
              <a:t>Oficina de Mercadeo y Publicidad</a:t>
            </a:r>
            <a:endParaRPr sz="900" dirty="0">
              <a:solidFill>
                <a:schemeClr val="bg1"/>
              </a:solidFill>
            </a:endParaRP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D71C9AD2-DA62-524E-AF10-7E86A179BE60}"/>
              </a:ext>
            </a:extLst>
          </p:cNvPr>
          <p:cNvCxnSpPr>
            <a:cxnSpLocks/>
          </p:cNvCxnSpPr>
          <p:nvPr/>
        </p:nvCxnSpPr>
        <p:spPr>
          <a:xfrm flipV="1">
            <a:off x="254269" y="2951090"/>
            <a:ext cx="8478060" cy="21265"/>
          </a:xfrm>
          <a:prstGeom prst="straightConnector1">
            <a:avLst/>
          </a:prstGeom>
          <a:ln>
            <a:solidFill>
              <a:srgbClr val="54C325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9005459-C4AD-D2BB-209F-7BFE61C0E67B}"/>
              </a:ext>
            </a:extLst>
          </p:cNvPr>
          <p:cNvCxnSpPr>
            <a:cxnSpLocks/>
          </p:cNvCxnSpPr>
          <p:nvPr/>
        </p:nvCxnSpPr>
        <p:spPr>
          <a:xfrm>
            <a:off x="1029224" y="2550138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7CD9F2E-A94B-B2E4-883B-6F1DA275797B}"/>
              </a:ext>
            </a:extLst>
          </p:cNvPr>
          <p:cNvSpPr txBox="1"/>
          <p:nvPr/>
        </p:nvSpPr>
        <p:spPr>
          <a:xfrm>
            <a:off x="164901" y="1883248"/>
            <a:ext cx="1793878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Promover el uso del Buzón Abierto Previsora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584DB6-852D-F7C6-5D88-55E709AF8E55}"/>
              </a:ext>
            </a:extLst>
          </p:cNvPr>
          <p:cNvSpPr txBox="1"/>
          <p:nvPr/>
        </p:nvSpPr>
        <p:spPr>
          <a:xfrm>
            <a:off x="2720147" y="1909541"/>
            <a:ext cx="1524165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Comité de Gestión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B86375-F0D8-D422-541C-669D97E18A28}"/>
              </a:ext>
            </a:extLst>
          </p:cNvPr>
          <p:cNvSpPr txBox="1"/>
          <p:nvPr/>
        </p:nvSpPr>
        <p:spPr>
          <a:xfrm>
            <a:off x="4899461" y="1955358"/>
            <a:ext cx="1700156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Encuentros comerciales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2054CB-3C6A-6154-41EA-004ECC6EC071}"/>
              </a:ext>
            </a:extLst>
          </p:cNvPr>
          <p:cNvSpPr txBox="1"/>
          <p:nvPr/>
        </p:nvSpPr>
        <p:spPr>
          <a:xfrm>
            <a:off x="7425395" y="1915603"/>
            <a:ext cx="1470628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Audiencia Pública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ráfico 12" descr="Documento con relleno sólido">
            <a:extLst>
              <a:ext uri="{FF2B5EF4-FFF2-40B4-BE49-F238E27FC236}">
                <a16:creationId xmlns:a16="http://schemas.microsoft.com/office/drawing/2014/main" id="{5AE07800-F82E-9828-3708-92D174C9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90962" y="3213292"/>
            <a:ext cx="492424" cy="492424"/>
          </a:xfrm>
          <a:prstGeom prst="rect">
            <a:avLst/>
          </a:prstGeom>
        </p:spPr>
      </p:pic>
      <p:pic>
        <p:nvPicPr>
          <p:cNvPr id="14" name="Gráfico 13" descr="Presentación con gráfico circular con relleno sólido">
            <a:extLst>
              <a:ext uri="{FF2B5EF4-FFF2-40B4-BE49-F238E27FC236}">
                <a16:creationId xmlns:a16="http://schemas.microsoft.com/office/drawing/2014/main" id="{28F9D7F7-0D8A-6D24-67C3-1E93BA715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220317" y="3227690"/>
            <a:ext cx="516747" cy="516747"/>
          </a:xfrm>
          <a:prstGeom prst="rect">
            <a:avLst/>
          </a:prstGeom>
        </p:spPr>
      </p:pic>
      <p:pic>
        <p:nvPicPr>
          <p:cNvPr id="15" name="Gráfico 14" descr="Crecimiento empresarial con relleno sólido">
            <a:extLst>
              <a:ext uri="{FF2B5EF4-FFF2-40B4-BE49-F238E27FC236}">
                <a16:creationId xmlns:a16="http://schemas.microsoft.com/office/drawing/2014/main" id="{409D75AC-F204-0FB4-28D5-B20189F8E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5527660" y="3277217"/>
            <a:ext cx="459670" cy="459670"/>
          </a:xfrm>
          <a:prstGeom prst="rect">
            <a:avLst/>
          </a:prstGeom>
        </p:spPr>
      </p:pic>
      <p:pic>
        <p:nvPicPr>
          <p:cNvPr id="16" name="Gráfico 15" descr="Correo electrónico con relleno sólido">
            <a:extLst>
              <a:ext uri="{FF2B5EF4-FFF2-40B4-BE49-F238E27FC236}">
                <a16:creationId xmlns:a16="http://schemas.microsoft.com/office/drawing/2014/main" id="{6B43BEF8-7AC6-2209-ECEF-D1D9FEC4E5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962585" y="3275430"/>
            <a:ext cx="421268" cy="42126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BF378A5-DB91-A4B2-DE75-114C83C12C1F}"/>
              </a:ext>
            </a:extLst>
          </p:cNvPr>
          <p:cNvSpPr txBox="1"/>
          <p:nvPr/>
        </p:nvSpPr>
        <p:spPr>
          <a:xfrm>
            <a:off x="388507" y="3976686"/>
            <a:ext cx="1297334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Diciembre</a:t>
            </a: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A99AC5-3DA5-4C4B-7757-31DF2A9C3FDB}"/>
              </a:ext>
            </a:extLst>
          </p:cNvPr>
          <p:cNvSpPr txBox="1"/>
          <p:nvPr/>
        </p:nvSpPr>
        <p:spPr>
          <a:xfrm>
            <a:off x="5057947" y="3850987"/>
            <a:ext cx="1399096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Marzo</a:t>
            </a: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2024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1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Diciembre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FF24F6-E19C-F818-B15E-7717327AFFE7}"/>
              </a:ext>
            </a:extLst>
          </p:cNvPr>
          <p:cNvSpPr txBox="1"/>
          <p:nvPr/>
        </p:nvSpPr>
        <p:spPr>
          <a:xfrm>
            <a:off x="2830023" y="3974263"/>
            <a:ext cx="1297334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Marzo</a:t>
            </a: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5C2B309-FA05-9681-F443-B9E507F75147}"/>
              </a:ext>
            </a:extLst>
          </p:cNvPr>
          <p:cNvCxnSpPr>
            <a:cxnSpLocks/>
          </p:cNvCxnSpPr>
          <p:nvPr/>
        </p:nvCxnSpPr>
        <p:spPr>
          <a:xfrm>
            <a:off x="5749540" y="2518333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C85E75A-028D-6CFF-45B4-4CC42A51BFF3}"/>
              </a:ext>
            </a:extLst>
          </p:cNvPr>
          <p:cNvCxnSpPr>
            <a:cxnSpLocks/>
          </p:cNvCxnSpPr>
          <p:nvPr/>
        </p:nvCxnSpPr>
        <p:spPr>
          <a:xfrm>
            <a:off x="3478690" y="2539946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8733FA6-55A4-25E7-5E1A-3D66A92543D5}"/>
              </a:ext>
            </a:extLst>
          </p:cNvPr>
          <p:cNvCxnSpPr>
            <a:cxnSpLocks/>
          </p:cNvCxnSpPr>
          <p:nvPr/>
        </p:nvCxnSpPr>
        <p:spPr>
          <a:xfrm>
            <a:off x="8173213" y="2531240"/>
            <a:ext cx="0" cy="417399"/>
          </a:xfrm>
          <a:prstGeom prst="line">
            <a:avLst/>
          </a:prstGeom>
          <a:ln>
            <a:solidFill>
              <a:srgbClr val="54C32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6117BAF-D958-0C5B-E06D-6FE70CB813A2}"/>
              </a:ext>
            </a:extLst>
          </p:cNvPr>
          <p:cNvSpPr txBox="1"/>
          <p:nvPr/>
        </p:nvSpPr>
        <p:spPr>
          <a:xfrm>
            <a:off x="7473671" y="3966848"/>
            <a:ext cx="1399096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Noviembre 2024</a:t>
            </a:r>
            <a:endParaRPr kumimoji="0" lang="es-CO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383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E4ECB56C-4489-4048-8AC4-A928ADD1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8890" y="-83157"/>
            <a:ext cx="9414316" cy="53168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50F66A-8A2D-22E2-73DB-07ED74B77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713" y="-83158"/>
            <a:ext cx="9405139" cy="539602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0A7B51B-E0DC-4BCA-8F32-87F48CA88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024" y="3898055"/>
            <a:ext cx="1291197" cy="11367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3ED2D93-427F-45F5-A9FB-E0157640095A}"/>
              </a:ext>
            </a:extLst>
          </p:cNvPr>
          <p:cNvSpPr txBox="1"/>
          <p:nvPr/>
        </p:nvSpPr>
        <p:spPr>
          <a:xfrm>
            <a:off x="4572000" y="2068660"/>
            <a:ext cx="3375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Bogotá: (+57) 601 348 75 55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PBX Bogotá: (+57) 601 348 5757 </a:t>
            </a:r>
          </a:p>
          <a:p>
            <a:r>
              <a:rPr 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Línea Nacional: 01 8000 91 0554</a:t>
            </a:r>
            <a:endParaRPr lang="es-CO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C200516-EDC1-4DB7-97C2-4EF4B522AB82}"/>
              </a:ext>
            </a:extLst>
          </p:cNvPr>
          <p:cNvCxnSpPr/>
          <p:nvPr/>
        </p:nvCxnSpPr>
        <p:spPr>
          <a:xfrm>
            <a:off x="4504764" y="2068660"/>
            <a:ext cx="0" cy="57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A09764-9BA2-41C0-895B-18532E441F8F}"/>
              </a:ext>
            </a:extLst>
          </p:cNvPr>
          <p:cNvSpPr txBox="1"/>
          <p:nvPr/>
        </p:nvSpPr>
        <p:spPr>
          <a:xfrm>
            <a:off x="2923478" y="2143012"/>
            <a:ext cx="164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CONTÁCTENOS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7D65F2-FD41-4EBA-B91F-7A3DC9333C36}"/>
              </a:ext>
            </a:extLst>
          </p:cNvPr>
          <p:cNvSpPr txBox="1"/>
          <p:nvPr/>
        </p:nvSpPr>
        <p:spPr>
          <a:xfrm>
            <a:off x="2923478" y="2321088"/>
            <a:ext cx="168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su celular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AAD3593-28B1-4FA8-A4CB-1553B7B3F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2214" y="2195737"/>
            <a:ext cx="729114" cy="3527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C7B1EF6-A1A5-4466-BAB8-B9F3ACADC31B}"/>
              </a:ext>
            </a:extLst>
          </p:cNvPr>
          <p:cNvSpPr txBox="1"/>
          <p:nvPr/>
        </p:nvSpPr>
        <p:spPr>
          <a:xfrm>
            <a:off x="1954405" y="3088293"/>
            <a:ext cx="55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www.previsora.gov.co</a:t>
            </a:r>
            <a:endParaRPr lang="es-CO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66FF1154-9DA2-4B60-84BE-8EF901C63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589" y="991572"/>
            <a:ext cx="4324350" cy="67627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B650F197-9A79-4439-A56A-AD4EBB7B49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1166" y="3790153"/>
            <a:ext cx="6907675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10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174</Words>
  <Application>Microsoft Office PowerPoint</Application>
  <PresentationFormat>Presentación en pantalla (16:9)</PresentationFormat>
  <Paragraphs>42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Helvetica Neue</vt:lpstr>
      <vt:lpstr>Noto Sans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ALEJANDRA ESCOBAR NINO</cp:lastModifiedBy>
  <cp:revision>47</cp:revision>
  <dcterms:modified xsi:type="dcterms:W3CDTF">2024-05-03T15:18:13Z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2024-01-22T16:36:53Z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e8f93a37-3bc7-4c5d-a267-6b1d16bdc8c0</vt:lpwstr>
  </property>
  <property fmtid="{D5CDD505-2E9C-101B-9397-08002B2CF9AE}" pid="8" name="MSIP_Label_1f9f3886-688c-41ec-beb5-f6c446299e5f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DOCUMENTO DE USO INTERNO</vt:lpwstr>
  </property>
</Properties>
</file>