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8" r:id="rId6"/>
    <p:sldId id="280" r:id="rId7"/>
    <p:sldId id="276" r:id="rId8"/>
    <p:sldId id="281" r:id="rId9"/>
    <p:sldId id="282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069"/>
    <a:srgbClr val="9B4CBA"/>
    <a:srgbClr val="E63992"/>
    <a:srgbClr val="60B131"/>
    <a:srgbClr val="532963"/>
    <a:srgbClr val="94D850"/>
    <a:srgbClr val="C3FF9C"/>
    <a:srgbClr val="085C2B"/>
    <a:srgbClr val="000000"/>
    <a:srgbClr val="1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 snapToGrid="0">
      <p:cViewPr varScale="1">
        <p:scale>
          <a:sx n="147" d="100"/>
          <a:sy n="147" d="100"/>
        </p:scale>
        <p:origin x="5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462502" y="1098586"/>
            <a:ext cx="2901174" cy="1030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200" b="1" dirty="0">
                <a:solidFill>
                  <a:srgbClr val="532963"/>
                </a:solidFill>
              </a:rPr>
              <a:t>MAPA DE PROCESOS</a:t>
            </a:r>
            <a:endParaRPr lang="es-CO" sz="32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337241" y="2196868"/>
            <a:ext cx="3151696" cy="51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900" b="1" dirty="0">
                <a:solidFill>
                  <a:srgbClr val="E63992"/>
                </a:solidFill>
              </a:rPr>
              <a:t>G</a:t>
            </a:r>
            <a:r>
              <a:rPr lang="es-CO" sz="900" b="1" dirty="0" err="1">
                <a:solidFill>
                  <a:srgbClr val="E63992"/>
                </a:solidFill>
              </a:rPr>
              <a:t>erencia</a:t>
            </a:r>
            <a:r>
              <a:rPr lang="es-CO" sz="900" b="1" dirty="0">
                <a:solidFill>
                  <a:srgbClr val="E63992"/>
                </a:solidFill>
              </a:rPr>
              <a:t> de Innovación y Procesos</a:t>
            </a: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CO" sz="900" b="1" dirty="0">
              <a:solidFill>
                <a:srgbClr val="E63992"/>
              </a:solidFill>
            </a:endParaRP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900" b="1" dirty="0">
                <a:solidFill>
                  <a:srgbClr val="E63992"/>
                </a:solidFill>
              </a:rPr>
              <a:t>Subgerencia de Mejoramiento de Procesos</a:t>
            </a:r>
            <a:endParaRPr lang="es-CO" sz="9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337241" y="2841898"/>
            <a:ext cx="2901174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800" dirty="0">
                <a:solidFill>
                  <a:srgbClr val="532963"/>
                </a:solidFill>
              </a:rPr>
              <a:t>Fecha de Actualización: 30 de Enero 2025</a:t>
            </a:r>
            <a:endParaRPr lang="es-CO" sz="800" dirty="0">
              <a:solidFill>
                <a:srgbClr val="532963"/>
              </a:solidFill>
            </a:endParaRPr>
          </a:p>
          <a:p>
            <a:r>
              <a:rPr lang="es-CO" sz="800" dirty="0">
                <a:solidFill>
                  <a:srgbClr val="532963"/>
                </a:solidFill>
              </a:rPr>
              <a:t>Fuente: ISOLUCIÓN</a:t>
            </a:r>
            <a:endParaRPr sz="8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8A943A5-EBC8-4C41-9BD3-797D96301965}"/>
              </a:ext>
            </a:extLst>
          </p:cNvPr>
          <p:cNvSpPr txBox="1"/>
          <p:nvPr/>
        </p:nvSpPr>
        <p:spPr>
          <a:xfrm>
            <a:off x="2440808" y="472625"/>
            <a:ext cx="426238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MAPA DE PROCESOS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F75297FF-F797-4EEB-AE1E-E76B1E691734}"/>
              </a:ext>
            </a:extLst>
          </p:cNvPr>
          <p:cNvSpPr txBox="1"/>
          <p:nvPr/>
        </p:nvSpPr>
        <p:spPr>
          <a:xfrm>
            <a:off x="809605" y="4845343"/>
            <a:ext cx="2257850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8F483E-6C98-20AC-FBC0-25CA211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76" y="1157964"/>
            <a:ext cx="5596647" cy="30002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719C24-F381-5685-9F07-AE8FB55DD953}"/>
              </a:ext>
            </a:extLst>
          </p:cNvPr>
          <p:cNvSpPr txBox="1"/>
          <p:nvPr/>
        </p:nvSpPr>
        <p:spPr>
          <a:xfrm>
            <a:off x="1260907" y="4177621"/>
            <a:ext cx="1179901" cy="3693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 Macroprocesos</a:t>
            </a:r>
          </a:p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65 Procesos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C6F3-F8B0-4868-2226-23018566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DAE7B24-B232-99C3-A22D-24F9583C566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FCB162-E8FB-1167-FB23-D496F36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97737C9-BBC2-4277-B37B-D9B625E2E232}"/>
              </a:ext>
            </a:extLst>
          </p:cNvPr>
          <p:cNvSpPr txBox="1"/>
          <p:nvPr/>
        </p:nvSpPr>
        <p:spPr>
          <a:xfrm>
            <a:off x="2052880" y="556328"/>
            <a:ext cx="553677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ESTRATÉGICOS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0F8C54A-F252-586D-D289-A5C9590C9110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547777C-6305-A052-FC86-755F7F8804A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5024B-5447-A82A-E75B-B4FB7E17633E}"/>
              </a:ext>
            </a:extLst>
          </p:cNvPr>
          <p:cNvSpPr txBox="1"/>
          <p:nvPr/>
        </p:nvSpPr>
        <p:spPr>
          <a:xfrm>
            <a:off x="3812319" y="4243070"/>
            <a:ext cx="1519360" cy="2308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Procesos Estratégicos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98736-BCD3-98BE-65C7-5998A149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83"/>
          <a:stretch/>
        </p:blipFill>
        <p:spPr>
          <a:xfrm>
            <a:off x="1575818" y="1131484"/>
            <a:ext cx="5992363" cy="29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38A9-D6FB-4A8C-CF67-D6C4C0A9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3C2AAD8-CBDD-EE34-D827-B681CB62BA68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38DE1D8-DCE0-8C45-96A5-E03BDAE2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DA8288-C136-33F6-8C6C-D68F9C4F65C6}"/>
              </a:ext>
            </a:extLst>
          </p:cNvPr>
          <p:cNvSpPr txBox="1"/>
          <p:nvPr/>
        </p:nvSpPr>
        <p:spPr>
          <a:xfrm>
            <a:off x="2052879" y="525134"/>
            <a:ext cx="503823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MISIONALES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CEBBE2F-DBFF-64AD-FFFA-8CB5C35E4172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16D1B4DD-FD98-5F8A-DBD6-D9EBBFB4662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2C55E4-057A-2596-C474-3A8B5BE8407E}"/>
              </a:ext>
            </a:extLst>
          </p:cNvPr>
          <p:cNvSpPr txBox="1"/>
          <p:nvPr/>
        </p:nvSpPr>
        <p:spPr>
          <a:xfrm>
            <a:off x="3858175" y="4247792"/>
            <a:ext cx="1427647" cy="230832"/>
          </a:xfrm>
          <a:prstGeom prst="rect">
            <a:avLst/>
          </a:prstGeom>
          <a:noFill/>
          <a:ln>
            <a:solidFill>
              <a:srgbClr val="60B13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0B13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23 Procesos Misionales</a:t>
            </a:r>
            <a:endParaRPr lang="es-CO" sz="900" dirty="0">
              <a:solidFill>
                <a:srgbClr val="60B13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80222A-8BB1-E1EA-3CD6-D7E8C723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4" y="1096445"/>
            <a:ext cx="6361891" cy="3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CDA5-9EFB-C5EF-12C0-1E4A73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F49B9AF-EA6B-0A99-ACD6-B27ADF64466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4256AE7-C7E3-0755-2421-5BEAB254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2FD44B-39AC-AABA-DED3-1411E5AB5137}"/>
              </a:ext>
            </a:extLst>
          </p:cNvPr>
          <p:cNvSpPr txBox="1"/>
          <p:nvPr/>
        </p:nvSpPr>
        <p:spPr>
          <a:xfrm>
            <a:off x="2313369" y="525134"/>
            <a:ext cx="451726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APOYO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4E69F9B-8736-04E9-2EC2-D57403D6E9C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5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C8C95F85-9D2B-5045-49CC-F05AF4EFFDB0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746D85-2036-26E4-A3D5-4E562C6795F2}"/>
              </a:ext>
            </a:extLst>
          </p:cNvPr>
          <p:cNvSpPr txBox="1"/>
          <p:nvPr/>
        </p:nvSpPr>
        <p:spPr>
          <a:xfrm>
            <a:off x="3858175" y="4247792"/>
            <a:ext cx="1368821" cy="230832"/>
          </a:xfrm>
          <a:prstGeom prst="rect">
            <a:avLst/>
          </a:prstGeom>
          <a:noFill/>
          <a:ln>
            <a:solidFill>
              <a:srgbClr val="E63992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E6399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 Procesos de Apoyo</a:t>
            </a:r>
            <a:endParaRPr lang="es-CO" sz="900" dirty="0">
              <a:solidFill>
                <a:srgbClr val="E6399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DADF8-6396-7DB7-F6A6-542BEAC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16" y="1041576"/>
            <a:ext cx="6289567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0DA4-F500-A65B-A7E8-EE1219E4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E66F017-986E-2BEB-EAFF-FD404B74ACAC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67DDE89-E76A-49C5-5702-17A01AD1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6F0E683-2A1F-AECA-0CC8-94B7A75F5C4A}"/>
              </a:ext>
            </a:extLst>
          </p:cNvPr>
          <p:cNvSpPr txBox="1"/>
          <p:nvPr/>
        </p:nvSpPr>
        <p:spPr>
          <a:xfrm>
            <a:off x="1689800" y="643971"/>
            <a:ext cx="57643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EVALUACIÓN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EFF3A4A-9305-0BD5-98E2-BABE054662BD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6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860CACA8-FAB7-663C-ECF2-E7A90F5EC153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FBCC3F-4B48-03F2-DF5A-FE7C1308E5AB}"/>
              </a:ext>
            </a:extLst>
          </p:cNvPr>
          <p:cNvSpPr txBox="1"/>
          <p:nvPr/>
        </p:nvSpPr>
        <p:spPr>
          <a:xfrm>
            <a:off x="3827716" y="3015622"/>
            <a:ext cx="1488565" cy="230832"/>
          </a:xfrm>
          <a:prstGeom prst="rect">
            <a:avLst/>
          </a:prstGeom>
          <a:noFill/>
          <a:ln>
            <a:solidFill>
              <a:srgbClr val="9B4CBA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9B4CB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Proceso de Evaluación</a:t>
            </a:r>
            <a:endParaRPr lang="es-CO" sz="900" dirty="0">
              <a:solidFill>
                <a:srgbClr val="9B4CB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4D1E10-34F8-C731-7499-3C1AEF6C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4" y="2019054"/>
            <a:ext cx="6718570" cy="5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BB54355EBC0479588B58EF1646E9D" ma:contentTypeVersion="17" ma:contentTypeDescription="Create a new document." ma:contentTypeScope="" ma:versionID="ff3320e4bf615613143c15a321247c10">
  <xsd:schema xmlns:xsd="http://www.w3.org/2001/XMLSchema" xmlns:xs="http://www.w3.org/2001/XMLSchema" xmlns:p="http://schemas.microsoft.com/office/2006/metadata/properties" xmlns:ns2="c8f692e2-7f23-4b51-918d-31b649eae9bb" xmlns:ns3="e6cd777c-5c62-468f-8590-df061bf39fc1" targetNamespace="http://schemas.microsoft.com/office/2006/metadata/properties" ma:root="true" ma:fieldsID="2427ac3e67c85f86cdab26369647a53e" ns2:_="" ns3:_="">
    <xsd:import namespace="c8f692e2-7f23-4b51-918d-31b649eae9bb"/>
    <xsd:import namespace="e6cd777c-5c62-468f-8590-df061bf39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92e2-7f23-4b51-918d-31b649ea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77c-5c62-468f-8590-df061bf39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088b56-7797-45fb-887d-01e35945cbb8}" ma:internalName="TaxCatchAll" ma:showField="CatchAllData" ma:web="e6cd777c-5c62-468f-8590-df061bf39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692e2-7f23-4b51-918d-31b649eae9bb">
      <Terms xmlns="http://schemas.microsoft.com/office/infopath/2007/PartnerControls"/>
    </lcf76f155ced4ddcb4097134ff3c332f>
    <TaxCatchAll xmlns="e6cd777c-5c62-468f-8590-df061bf39fc1" xsi:nil="true"/>
  </documentManagement>
</p:properties>
</file>

<file path=customXml/itemProps1.xml><?xml version="1.0" encoding="utf-8"?>
<ds:datastoreItem xmlns:ds="http://schemas.openxmlformats.org/officeDocument/2006/customXml" ds:itemID="{2B54BAD9-46CA-4864-8B92-CDD42ED3E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6EB00-DECF-41D4-B0D3-9FC85329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692e2-7f23-4b51-918d-31b649eae9bb"/>
    <ds:schemaRef ds:uri="e6cd777c-5c62-468f-8590-df061bf39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67195-DAEB-41CC-98EF-27ACB6F32CC4}">
  <ds:schemaRefs>
    <ds:schemaRef ds:uri="http://schemas.microsoft.com/office/2006/metadata/properties"/>
    <ds:schemaRef ds:uri="http://schemas.microsoft.com/office/infopath/2007/PartnerControls"/>
    <ds:schemaRef ds:uri="c8f692e2-7f23-4b51-918d-31b649eae9bb"/>
    <ds:schemaRef ds:uri="e6cd777c-5c62-468f-8590-df061bf39f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167</Words>
  <Application>Microsoft Office PowerPoint</Application>
  <PresentationFormat>Presentación en pantalla (16:9)</PresentationFormat>
  <Paragraphs>38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DIEGO ALEJANDRO ORDUZ</cp:lastModifiedBy>
  <cp:revision>45</cp:revision>
  <dcterms:modified xsi:type="dcterms:W3CDTF">2025-01-27T14:27:35Z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0x010100849BB54355EBC0479588B58EF1646E9D</vt:lpwstr>
  </property>
</Properties>
</file>