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5" r:id="rId5"/>
    <p:sldId id="266" r:id="rId6"/>
    <p:sldId id="260" r:id="rId7"/>
    <p:sldId id="261" r:id="rId8"/>
    <p:sldId id="267" r:id="rId9"/>
    <p:sldId id="268" r:id="rId10"/>
    <p:sldId id="622" r:id="rId11"/>
    <p:sldId id="628" r:id="rId12"/>
    <p:sldId id="629" r:id="rId13"/>
    <p:sldId id="630" r:id="rId14"/>
    <p:sldId id="631" r:id="rId15"/>
    <p:sldId id="632" r:id="rId16"/>
    <p:sldId id="633" r:id="rId17"/>
    <p:sldId id="263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7E2A03-D240-4682-B496-7189D002C3EA}" v="294" dt="2020-10-02T22:20:49.2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837"/>
    <p:restoredTop sz="94696"/>
  </p:normalViewPr>
  <p:slideViewPr>
    <p:cSldViewPr snapToGrid="0" snapToObjects="1">
      <p:cViewPr>
        <p:scale>
          <a:sx n="30" d="100"/>
          <a:sy n="30" d="100"/>
        </p:scale>
        <p:origin x="523" y="-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67"/>
    </p:cViewPr>
  </p:sorterViewPr>
  <p:notesViewPr>
    <p:cSldViewPr snapToGrid="0" snapToObjects="1" showGuide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9E558-2A78-4B1C-B653-45C7525D3E0C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FCD01B3D-FC40-4104-9977-3F54D33D5A4F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C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FORTALEZAS</a:t>
          </a:r>
        </a:p>
        <a:p>
          <a:r>
            <a:rPr lang="es-CO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Para Aumentar / Potenciar</a:t>
          </a:r>
          <a:endParaRPr lang="es-CO" sz="3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D171268-6799-47DF-9772-4BCB5CAE9EFC}" type="parTrans" cxnId="{B612B154-9B79-4D5D-9BB0-E10E0E26D35D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B5B2460-1AA5-4D45-AFD5-F38EBCB70C89}" type="sibTrans" cxnId="{B612B154-9B79-4D5D-9BB0-E10E0E26D35D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BBF5AC-BCBE-4D4C-B8CD-35E61EB83938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Compañía Estatal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8D21E4E-C84C-467B-A364-6B41C72950A5}" type="parTrans" cxnId="{A8276372-A6F7-4F60-9FD5-69925493D942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D1E36B0-3F3E-44E8-8229-70F7087E020E}" type="sibTrans" cxnId="{A8276372-A6F7-4F60-9FD5-69925493D942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6B35DF-FD23-4303-9204-BBBF315133B2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C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DEBILIDADES</a:t>
          </a:r>
        </a:p>
        <a:p>
          <a:r>
            <a:rPr lang="es-CO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Para Eliminar / Convertir / Mejorar</a:t>
          </a:r>
          <a:endParaRPr lang="es-CO" sz="3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884515-FBC5-4839-9C06-BEE445918BDD}" type="parTrans" cxnId="{A578428E-D4DF-4276-BBDA-D0EA40D0AFBE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0085A6D-1AE8-4AA9-ABC6-42BD9BDE2CFB}" type="sibTrans" cxnId="{A578428E-D4DF-4276-BBDA-D0EA40D0AFBE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EC84786-6EBC-437E-BF3E-68D4C9D17F65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Cultura de servicio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7D64132-0B7B-4F24-8D13-54FC8BFF37C2}" type="parTrans" cxnId="{A9879483-6212-4182-AB04-4372F6D0DC71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8B5132-DE1B-450E-A33E-07D25CDD1009}" type="sibTrans" cxnId="{A9879483-6212-4182-AB04-4372F6D0DC71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62ACE48-9957-441C-A41A-E8FEAECDD26A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Negocios estatales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25AB6F-9BC6-4E4E-B467-0FA6AF891CA4}" type="parTrans" cxnId="{8425E43B-A72E-4D69-B060-D17974DA2E16}">
      <dgm:prSet/>
      <dgm:spPr/>
      <dgm:t>
        <a:bodyPr/>
        <a:lstStyle/>
        <a:p>
          <a:endParaRPr lang="es-CO"/>
        </a:p>
      </dgm:t>
    </dgm:pt>
    <dgm:pt modelId="{E0100418-1790-4A93-AC47-EADD01716652}" type="sibTrans" cxnId="{8425E43B-A72E-4D69-B060-D17974DA2E16}">
      <dgm:prSet/>
      <dgm:spPr/>
      <dgm:t>
        <a:bodyPr/>
        <a:lstStyle/>
        <a:p>
          <a:endParaRPr lang="es-CO"/>
        </a:p>
      </dgm:t>
    </dgm:pt>
    <dgm:pt modelId="{21E3F945-2859-4871-9181-6629B3C38E8F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Fidelidad de los aliados estratégicos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0218885-3B75-4E7F-8243-CE293F9216EE}" type="parTrans" cxnId="{E34A1118-9830-4C1A-BEA6-F44E62E37C82}">
      <dgm:prSet/>
      <dgm:spPr/>
      <dgm:t>
        <a:bodyPr/>
        <a:lstStyle/>
        <a:p>
          <a:endParaRPr lang="es-CO"/>
        </a:p>
      </dgm:t>
    </dgm:pt>
    <dgm:pt modelId="{0C598084-072D-4130-AFA9-BDEA5C3B99E9}" type="sibTrans" cxnId="{E34A1118-9830-4C1A-BEA6-F44E62E37C82}">
      <dgm:prSet/>
      <dgm:spPr/>
      <dgm:t>
        <a:bodyPr/>
        <a:lstStyle/>
        <a:p>
          <a:endParaRPr lang="es-CO"/>
        </a:p>
      </dgm:t>
    </dgm:pt>
    <dgm:pt modelId="{935C18A9-E6AA-4685-B724-63DBDE2C67FF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Falta de decisión, gestión y ejecución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BB26F0F-7214-46E5-A4CA-8A03604E859E}" type="parTrans" cxnId="{B0F616C2-74A8-4658-91FC-76A0BD1EE36B}">
      <dgm:prSet/>
      <dgm:spPr/>
      <dgm:t>
        <a:bodyPr/>
        <a:lstStyle/>
        <a:p>
          <a:endParaRPr lang="es-CO"/>
        </a:p>
      </dgm:t>
    </dgm:pt>
    <dgm:pt modelId="{F461FFB0-C382-440B-9E35-EF0D6D36EE02}" type="sibTrans" cxnId="{B0F616C2-74A8-4658-91FC-76A0BD1EE36B}">
      <dgm:prSet/>
      <dgm:spPr/>
      <dgm:t>
        <a:bodyPr/>
        <a:lstStyle/>
        <a:p>
          <a:endParaRPr lang="es-CO"/>
        </a:p>
      </dgm:t>
    </dgm:pt>
    <dgm:pt modelId="{945ACDBF-43B2-4AB3-B845-E4D66C94563A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Tecnología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22DD6B8-D096-4087-9DF3-0224A914A9B8}" type="parTrans" cxnId="{95B083CF-B707-4D02-8A9C-618C093325E0}">
      <dgm:prSet/>
      <dgm:spPr/>
      <dgm:t>
        <a:bodyPr/>
        <a:lstStyle/>
        <a:p>
          <a:endParaRPr lang="es-CO"/>
        </a:p>
      </dgm:t>
    </dgm:pt>
    <dgm:pt modelId="{85EFA9B8-7202-4CDE-A853-5F58686BA981}" type="sibTrans" cxnId="{95B083CF-B707-4D02-8A9C-618C093325E0}">
      <dgm:prSet/>
      <dgm:spPr/>
      <dgm:t>
        <a:bodyPr/>
        <a:lstStyle/>
        <a:p>
          <a:endParaRPr lang="es-CO"/>
        </a:p>
      </dgm:t>
    </dgm:pt>
    <dgm:pt modelId="{E2BEAE06-95C3-4FCD-BDF9-FD94755C656E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ES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Ejecución inadecuada de procesos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6B896C8-28F8-4981-B33A-D85EDA15685B}" type="parTrans" cxnId="{326CF0A5-B43A-4186-B41B-964AE0F672A4}">
      <dgm:prSet/>
      <dgm:spPr/>
      <dgm:t>
        <a:bodyPr/>
        <a:lstStyle/>
        <a:p>
          <a:endParaRPr lang="es-CO"/>
        </a:p>
      </dgm:t>
    </dgm:pt>
    <dgm:pt modelId="{6CB50A4A-336A-4176-9915-A4813B58C584}" type="sibTrans" cxnId="{326CF0A5-B43A-4186-B41B-964AE0F672A4}">
      <dgm:prSet/>
      <dgm:spPr/>
      <dgm:t>
        <a:bodyPr/>
        <a:lstStyle/>
        <a:p>
          <a:endParaRPr lang="es-CO"/>
        </a:p>
      </dgm:t>
    </dgm:pt>
    <dgm:pt modelId="{81EBBF72-6406-469B-86A1-767F54076106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ES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Calidad de la información para analítica y toma de decisiones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622AEC9-31F9-449F-885A-FBE2A7AE2D94}" type="parTrans" cxnId="{23CE844E-DDCF-43AA-A24F-D0EC70259D1B}">
      <dgm:prSet/>
      <dgm:spPr/>
      <dgm:t>
        <a:bodyPr/>
        <a:lstStyle/>
        <a:p>
          <a:endParaRPr lang="es-CO"/>
        </a:p>
      </dgm:t>
    </dgm:pt>
    <dgm:pt modelId="{5DB16FBC-2D0A-4141-A08D-7A5093ECC46D}" type="sibTrans" cxnId="{23CE844E-DDCF-43AA-A24F-D0EC70259D1B}">
      <dgm:prSet/>
      <dgm:spPr/>
      <dgm:t>
        <a:bodyPr/>
        <a:lstStyle/>
        <a:p>
          <a:endParaRPr lang="es-CO"/>
        </a:p>
      </dgm:t>
    </dgm:pt>
    <dgm:pt modelId="{E5A3DDD5-2A3C-4124-8F1C-ADB7A4C000E5}" type="pres">
      <dgm:prSet presAssocID="{4189E558-2A78-4B1C-B653-45C7525D3E0C}" presName="Name0" presStyleCnt="0">
        <dgm:presLayoutVars>
          <dgm:dir/>
          <dgm:animLvl val="lvl"/>
          <dgm:resizeHandles val="exact"/>
        </dgm:presLayoutVars>
      </dgm:prSet>
      <dgm:spPr/>
    </dgm:pt>
    <dgm:pt modelId="{92BF7CB1-A568-405C-82F3-5D8C8C4E6BC9}" type="pres">
      <dgm:prSet presAssocID="{FCD01B3D-FC40-4104-9977-3F54D33D5A4F}" presName="composite" presStyleCnt="0"/>
      <dgm:spPr/>
    </dgm:pt>
    <dgm:pt modelId="{F6EA42A6-98E0-4AC5-BD01-A4B72BF50684}" type="pres">
      <dgm:prSet presAssocID="{FCD01B3D-FC40-4104-9977-3F54D33D5A4F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F00E6B3C-ADA8-46EA-96E3-983BAF90AB04}" type="pres">
      <dgm:prSet presAssocID="{FCD01B3D-FC40-4104-9977-3F54D33D5A4F}" presName="desTx" presStyleLbl="alignAccFollowNode1" presStyleIdx="0" presStyleCnt="2">
        <dgm:presLayoutVars>
          <dgm:bulletEnabled val="1"/>
        </dgm:presLayoutVars>
      </dgm:prSet>
      <dgm:spPr/>
    </dgm:pt>
    <dgm:pt modelId="{A9A2ABDE-4EFE-42B0-BC0D-B70B61E06229}" type="pres">
      <dgm:prSet presAssocID="{8B5B2460-1AA5-4D45-AFD5-F38EBCB70C89}" presName="space" presStyleCnt="0"/>
      <dgm:spPr/>
    </dgm:pt>
    <dgm:pt modelId="{6EF6B5A4-9A6E-4030-B37B-59B3D71D8069}" type="pres">
      <dgm:prSet presAssocID="{B56B35DF-FD23-4303-9204-BBBF315133B2}" presName="composite" presStyleCnt="0"/>
      <dgm:spPr/>
    </dgm:pt>
    <dgm:pt modelId="{F27BF7E7-44E8-4F06-9BED-8F2FB8D66035}" type="pres">
      <dgm:prSet presAssocID="{B56B35DF-FD23-4303-9204-BBBF315133B2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</dgm:pt>
    <dgm:pt modelId="{22736C54-981B-471A-BD77-989A814AEDC2}" type="pres">
      <dgm:prSet presAssocID="{B56B35DF-FD23-4303-9204-BBBF315133B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34A1118-9830-4C1A-BEA6-F44E62E37C82}" srcId="{FCD01B3D-FC40-4104-9977-3F54D33D5A4F}" destId="{21E3F945-2859-4871-9181-6629B3C38E8F}" srcOrd="2" destOrd="0" parTransId="{50218885-3B75-4E7F-8243-CE293F9216EE}" sibTransId="{0C598084-072D-4130-AFA9-BDEA5C3B99E9}"/>
    <dgm:cxn modelId="{3CB8EC19-A1F9-4D50-9E03-3AF2B1463050}" type="presOf" srcId="{E2BEAE06-95C3-4FCD-BDF9-FD94755C656E}" destId="{22736C54-981B-471A-BD77-989A814AEDC2}" srcOrd="0" destOrd="3" presId="urn:microsoft.com/office/officeart/2005/8/layout/hList1"/>
    <dgm:cxn modelId="{1436EA36-126B-47C2-A39A-27CAF7175348}" type="presOf" srcId="{945ACDBF-43B2-4AB3-B845-E4D66C94563A}" destId="{22736C54-981B-471A-BD77-989A814AEDC2}" srcOrd="0" destOrd="2" presId="urn:microsoft.com/office/officeart/2005/8/layout/hList1"/>
    <dgm:cxn modelId="{8425E43B-A72E-4D69-B060-D17974DA2E16}" srcId="{FCD01B3D-FC40-4104-9977-3F54D33D5A4F}" destId="{B62ACE48-9957-441C-A41A-E8FEAECDD26A}" srcOrd="1" destOrd="0" parTransId="{D025AB6F-9BC6-4E4E-B467-0FA6AF891CA4}" sibTransId="{E0100418-1790-4A93-AC47-EADD01716652}"/>
    <dgm:cxn modelId="{9CB01E40-38BE-441B-994F-375B8A3DE089}" type="presOf" srcId="{4189E558-2A78-4B1C-B653-45C7525D3E0C}" destId="{E5A3DDD5-2A3C-4124-8F1C-ADB7A4C000E5}" srcOrd="0" destOrd="0" presId="urn:microsoft.com/office/officeart/2005/8/layout/hList1"/>
    <dgm:cxn modelId="{D23D2043-3C36-4B61-8934-40CD2B91EFCB}" type="presOf" srcId="{81EBBF72-6406-469B-86A1-767F54076106}" destId="{22736C54-981B-471A-BD77-989A814AEDC2}" srcOrd="0" destOrd="4" presId="urn:microsoft.com/office/officeart/2005/8/layout/hList1"/>
    <dgm:cxn modelId="{6937AB69-6D3E-40FB-8E81-30059CAB3A9B}" type="presOf" srcId="{935C18A9-E6AA-4685-B724-63DBDE2C67FF}" destId="{22736C54-981B-471A-BD77-989A814AEDC2}" srcOrd="0" destOrd="1" presId="urn:microsoft.com/office/officeart/2005/8/layout/hList1"/>
    <dgm:cxn modelId="{23CE844E-DDCF-43AA-A24F-D0EC70259D1B}" srcId="{B56B35DF-FD23-4303-9204-BBBF315133B2}" destId="{81EBBF72-6406-469B-86A1-767F54076106}" srcOrd="4" destOrd="0" parTransId="{2622AEC9-31F9-449F-885A-FBE2A7AE2D94}" sibTransId="{5DB16FBC-2D0A-4141-A08D-7A5093ECC46D}"/>
    <dgm:cxn modelId="{A8276372-A6F7-4F60-9FD5-69925493D942}" srcId="{FCD01B3D-FC40-4104-9977-3F54D33D5A4F}" destId="{ABBBF5AC-BCBE-4D4C-B8CD-35E61EB83938}" srcOrd="0" destOrd="0" parTransId="{68D21E4E-C84C-467B-A364-6B41C72950A5}" sibTransId="{3D1E36B0-3F3E-44E8-8229-70F7087E020E}"/>
    <dgm:cxn modelId="{B612B154-9B79-4D5D-9BB0-E10E0E26D35D}" srcId="{4189E558-2A78-4B1C-B653-45C7525D3E0C}" destId="{FCD01B3D-FC40-4104-9977-3F54D33D5A4F}" srcOrd="0" destOrd="0" parTransId="{4D171268-6799-47DF-9772-4BCB5CAE9EFC}" sibTransId="{8B5B2460-1AA5-4D45-AFD5-F38EBCB70C89}"/>
    <dgm:cxn modelId="{766C6258-5E0A-45D5-A1DE-EB47C9CEF882}" type="presOf" srcId="{ABBBF5AC-BCBE-4D4C-B8CD-35E61EB83938}" destId="{F00E6B3C-ADA8-46EA-96E3-983BAF90AB04}" srcOrd="0" destOrd="0" presId="urn:microsoft.com/office/officeart/2005/8/layout/hList1"/>
    <dgm:cxn modelId="{B0BF5458-6870-4F3B-8107-98FF98C08EC0}" type="presOf" srcId="{FCD01B3D-FC40-4104-9977-3F54D33D5A4F}" destId="{F6EA42A6-98E0-4AC5-BD01-A4B72BF50684}" srcOrd="0" destOrd="0" presId="urn:microsoft.com/office/officeart/2005/8/layout/hList1"/>
    <dgm:cxn modelId="{A9879483-6212-4182-AB04-4372F6D0DC71}" srcId="{B56B35DF-FD23-4303-9204-BBBF315133B2}" destId="{0EC84786-6EBC-437E-BF3E-68D4C9D17F65}" srcOrd="0" destOrd="0" parTransId="{C7D64132-0B7B-4F24-8D13-54FC8BFF37C2}" sibTransId="{B58B5132-DE1B-450E-A33E-07D25CDD1009}"/>
    <dgm:cxn modelId="{A578428E-D4DF-4276-BBDA-D0EA40D0AFBE}" srcId="{4189E558-2A78-4B1C-B653-45C7525D3E0C}" destId="{B56B35DF-FD23-4303-9204-BBBF315133B2}" srcOrd="1" destOrd="0" parTransId="{CE884515-FBC5-4839-9C06-BEE445918BDD}" sibTransId="{E0085A6D-1AE8-4AA9-ABC6-42BD9BDE2CFB}"/>
    <dgm:cxn modelId="{160F1C8F-B083-4743-A340-D96D8390115D}" type="presOf" srcId="{B56B35DF-FD23-4303-9204-BBBF315133B2}" destId="{F27BF7E7-44E8-4F06-9BED-8F2FB8D66035}" srcOrd="0" destOrd="0" presId="urn:microsoft.com/office/officeart/2005/8/layout/hList1"/>
    <dgm:cxn modelId="{326CF0A5-B43A-4186-B41B-964AE0F672A4}" srcId="{B56B35DF-FD23-4303-9204-BBBF315133B2}" destId="{E2BEAE06-95C3-4FCD-BDF9-FD94755C656E}" srcOrd="3" destOrd="0" parTransId="{C6B896C8-28F8-4981-B33A-D85EDA15685B}" sibTransId="{6CB50A4A-336A-4176-9915-A4813B58C584}"/>
    <dgm:cxn modelId="{7FFD3EB0-11E3-4AF5-9384-682281A26FCE}" type="presOf" srcId="{B62ACE48-9957-441C-A41A-E8FEAECDD26A}" destId="{F00E6B3C-ADA8-46EA-96E3-983BAF90AB04}" srcOrd="0" destOrd="1" presId="urn:microsoft.com/office/officeart/2005/8/layout/hList1"/>
    <dgm:cxn modelId="{4F0F2DBD-A527-4329-A7C1-6B4185C9E08B}" type="presOf" srcId="{21E3F945-2859-4871-9181-6629B3C38E8F}" destId="{F00E6B3C-ADA8-46EA-96E3-983BAF90AB04}" srcOrd="0" destOrd="2" presId="urn:microsoft.com/office/officeart/2005/8/layout/hList1"/>
    <dgm:cxn modelId="{B0F616C2-74A8-4658-91FC-76A0BD1EE36B}" srcId="{B56B35DF-FD23-4303-9204-BBBF315133B2}" destId="{935C18A9-E6AA-4685-B724-63DBDE2C67FF}" srcOrd="1" destOrd="0" parTransId="{9BB26F0F-7214-46E5-A4CA-8A03604E859E}" sibTransId="{F461FFB0-C382-440B-9E35-EF0D6D36EE02}"/>
    <dgm:cxn modelId="{95B083CF-B707-4D02-8A9C-618C093325E0}" srcId="{B56B35DF-FD23-4303-9204-BBBF315133B2}" destId="{945ACDBF-43B2-4AB3-B845-E4D66C94563A}" srcOrd="2" destOrd="0" parTransId="{722DD6B8-D096-4087-9DF3-0224A914A9B8}" sibTransId="{85EFA9B8-7202-4CDE-A853-5F58686BA981}"/>
    <dgm:cxn modelId="{471777F5-D009-4436-A077-F734A566B6EC}" type="presOf" srcId="{0EC84786-6EBC-437E-BF3E-68D4C9D17F65}" destId="{22736C54-981B-471A-BD77-989A814AEDC2}" srcOrd="0" destOrd="0" presId="urn:microsoft.com/office/officeart/2005/8/layout/hList1"/>
    <dgm:cxn modelId="{CDFC55A0-6C0D-4E2F-8FD6-8995F1B52F6A}" type="presParOf" srcId="{E5A3DDD5-2A3C-4124-8F1C-ADB7A4C000E5}" destId="{92BF7CB1-A568-405C-82F3-5D8C8C4E6BC9}" srcOrd="0" destOrd="0" presId="urn:microsoft.com/office/officeart/2005/8/layout/hList1"/>
    <dgm:cxn modelId="{ED64E671-1617-4141-8F5B-DBE199260D88}" type="presParOf" srcId="{92BF7CB1-A568-405C-82F3-5D8C8C4E6BC9}" destId="{F6EA42A6-98E0-4AC5-BD01-A4B72BF50684}" srcOrd="0" destOrd="0" presId="urn:microsoft.com/office/officeart/2005/8/layout/hList1"/>
    <dgm:cxn modelId="{77FD76C9-C510-4A74-92F4-2F81A4DB7BBF}" type="presParOf" srcId="{92BF7CB1-A568-405C-82F3-5D8C8C4E6BC9}" destId="{F00E6B3C-ADA8-46EA-96E3-983BAF90AB04}" srcOrd="1" destOrd="0" presId="urn:microsoft.com/office/officeart/2005/8/layout/hList1"/>
    <dgm:cxn modelId="{D3749338-6BB9-44DF-B55B-35B362D126CD}" type="presParOf" srcId="{E5A3DDD5-2A3C-4124-8F1C-ADB7A4C000E5}" destId="{A9A2ABDE-4EFE-42B0-BC0D-B70B61E06229}" srcOrd="1" destOrd="0" presId="urn:microsoft.com/office/officeart/2005/8/layout/hList1"/>
    <dgm:cxn modelId="{27C23087-E103-41E0-8BE8-45A746104D6D}" type="presParOf" srcId="{E5A3DDD5-2A3C-4124-8F1C-ADB7A4C000E5}" destId="{6EF6B5A4-9A6E-4030-B37B-59B3D71D8069}" srcOrd="2" destOrd="0" presId="urn:microsoft.com/office/officeart/2005/8/layout/hList1"/>
    <dgm:cxn modelId="{1681D3C5-8DA3-4F5C-8004-454E62F2C9ED}" type="presParOf" srcId="{6EF6B5A4-9A6E-4030-B37B-59B3D71D8069}" destId="{F27BF7E7-44E8-4F06-9BED-8F2FB8D66035}" srcOrd="0" destOrd="0" presId="urn:microsoft.com/office/officeart/2005/8/layout/hList1"/>
    <dgm:cxn modelId="{8381D939-6589-498E-9617-A0A1FF72BC8E}" type="presParOf" srcId="{6EF6B5A4-9A6E-4030-B37B-59B3D71D8069}" destId="{22736C54-981B-471A-BD77-989A814AED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9E558-2A78-4B1C-B653-45C7525D3E0C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FCD01B3D-FC40-4104-9977-3F54D33D5A4F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CO" sz="3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OPORTUNIDADES</a:t>
          </a:r>
        </a:p>
        <a:p>
          <a:r>
            <a:rPr lang="es-CO" sz="36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Aprovechar</a:t>
          </a:r>
          <a:endParaRPr lang="es-CO" sz="3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D171268-6799-47DF-9772-4BCB5CAE9EFC}" type="parTrans" cxnId="{B612B154-9B79-4D5D-9BB0-E10E0E26D35D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B5B2460-1AA5-4D45-AFD5-F38EBCB70C89}" type="sibTrans" cxnId="{B612B154-9B79-4D5D-9BB0-E10E0E26D35D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BBF5AC-BCBE-4D4C-B8CD-35E61EB83938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Desarrollo de productos y canales digitales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8D21E4E-C84C-467B-A364-6B41C72950A5}" type="parTrans" cxnId="{A8276372-A6F7-4F60-9FD5-69925493D942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D1E36B0-3F3E-44E8-8229-70F7087E020E}" type="sibTrans" cxnId="{A8276372-A6F7-4F60-9FD5-69925493D942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6B35DF-FD23-4303-9204-BBBF315133B2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C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AMENAZAS</a:t>
          </a:r>
        </a:p>
        <a:p>
          <a:r>
            <a:rPr lang="es-CO" sz="36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Para Neutralizar / Mitigar</a:t>
          </a:r>
        </a:p>
      </dgm:t>
    </dgm:pt>
    <dgm:pt modelId="{CE884515-FBC5-4839-9C06-BEE445918BDD}" type="parTrans" cxnId="{A578428E-D4DF-4276-BBDA-D0EA40D0AFBE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0085A6D-1AE8-4AA9-ABC6-42BD9BDE2CFB}" type="sibTrans" cxnId="{A578428E-D4DF-4276-BBDA-D0EA40D0AFBE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EC84786-6EBC-437E-BF3E-68D4C9D17F65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Mercadeo y generación digital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7D64132-0B7B-4F24-8D13-54FC8BFF37C2}" type="parTrans" cxnId="{A9879483-6212-4182-AB04-4372F6D0DC71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8B5132-DE1B-450E-A33E-07D25CDD1009}" type="sibTrans" cxnId="{A9879483-6212-4182-AB04-4372F6D0DC71}">
      <dgm:prSet/>
      <dgm:spPr/>
      <dgm:t>
        <a:bodyPr/>
        <a:lstStyle/>
        <a:p>
          <a:endParaRPr lang="es-CO" sz="36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25EA49D-9978-46A7-A125-90A1ACE09A47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Venta cruzada (conocimiento del cliente)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D09F074-356C-417C-809E-A6B382A4EC73}" type="parTrans" cxnId="{2D500819-D51D-4FA6-B888-625C7942F30A}">
      <dgm:prSet/>
      <dgm:spPr/>
      <dgm:t>
        <a:bodyPr/>
        <a:lstStyle/>
        <a:p>
          <a:endParaRPr lang="es-CO"/>
        </a:p>
      </dgm:t>
    </dgm:pt>
    <dgm:pt modelId="{BC8E5DBD-3EE6-4028-9044-9DA59DE60918}" type="sibTrans" cxnId="{2D500819-D51D-4FA6-B888-625C7942F30A}">
      <dgm:prSet/>
      <dgm:spPr/>
      <dgm:t>
        <a:bodyPr/>
        <a:lstStyle/>
        <a:p>
          <a:endParaRPr lang="es-CO"/>
        </a:p>
      </dgm:t>
    </dgm:pt>
    <dgm:pt modelId="{D691C28A-A076-42A7-A1E4-F61C38729AB7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Alianzas con aseguradoras, reaseguradoras, corredores y otros.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57DA3A0-F306-4A5A-8213-B766AA351D54}" type="parTrans" cxnId="{E26832F7-2C32-4D3C-8729-D192D7559F10}">
      <dgm:prSet/>
      <dgm:spPr/>
      <dgm:t>
        <a:bodyPr/>
        <a:lstStyle/>
        <a:p>
          <a:endParaRPr lang="es-CO"/>
        </a:p>
      </dgm:t>
    </dgm:pt>
    <dgm:pt modelId="{D9BD4D70-0AFE-458D-9840-E08F295B26CD}" type="sibTrans" cxnId="{E26832F7-2C32-4D3C-8729-D192D7559F10}">
      <dgm:prSet/>
      <dgm:spPr/>
      <dgm:t>
        <a:bodyPr/>
        <a:lstStyle/>
        <a:p>
          <a:endParaRPr lang="es-CO"/>
        </a:p>
      </dgm:t>
    </dgm:pt>
    <dgm:pt modelId="{380BA11D-DF4C-4ED5-AE9D-B15C1BF4EA95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Incursión en el mercado privado (empresas grandes y medianas)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1F7E57F-FBE8-4728-98E5-C2D08E033D18}" type="parTrans" cxnId="{AF3C158B-B43F-4AAF-B5DB-E1DFE68E4D8C}">
      <dgm:prSet/>
      <dgm:spPr/>
      <dgm:t>
        <a:bodyPr/>
        <a:lstStyle/>
        <a:p>
          <a:endParaRPr lang="es-CO"/>
        </a:p>
      </dgm:t>
    </dgm:pt>
    <dgm:pt modelId="{440CC31A-CD8D-4F22-8C73-88B4B657999C}" type="sibTrans" cxnId="{AF3C158B-B43F-4AAF-B5DB-E1DFE68E4D8C}">
      <dgm:prSet/>
      <dgm:spPr/>
      <dgm:t>
        <a:bodyPr/>
        <a:lstStyle/>
        <a:p>
          <a:endParaRPr lang="es-CO"/>
        </a:p>
      </dgm:t>
    </dgm:pt>
    <dgm:pt modelId="{EC77BA6E-A8B6-461B-B4AF-3B60C232153D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Retos en arquitectura organizacional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56FB243-40C6-4935-A296-6C607A597971}" type="parTrans" cxnId="{16AA89E0-FD3B-4269-8934-73FFED5480F3}">
      <dgm:prSet/>
      <dgm:spPr/>
      <dgm:t>
        <a:bodyPr/>
        <a:lstStyle/>
        <a:p>
          <a:endParaRPr lang="es-CO"/>
        </a:p>
      </dgm:t>
    </dgm:pt>
    <dgm:pt modelId="{B4F0CF3E-0CE4-4A3C-AAC0-3655358106E8}" type="sibTrans" cxnId="{16AA89E0-FD3B-4269-8934-73FFED5480F3}">
      <dgm:prSet/>
      <dgm:spPr/>
      <dgm:t>
        <a:bodyPr/>
        <a:lstStyle/>
        <a:p>
          <a:endParaRPr lang="es-CO"/>
        </a:p>
      </dgm:t>
    </dgm:pt>
    <dgm:pt modelId="{53F7AAD1-B2F7-4246-902F-4EC13A272051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Compañías actuales en el sector estatal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1334435-5D37-4401-A483-BC25C0AA2283}" type="parTrans" cxnId="{21F7A6DC-2945-4866-9C8E-B7F331312EE7}">
      <dgm:prSet/>
      <dgm:spPr/>
      <dgm:t>
        <a:bodyPr/>
        <a:lstStyle/>
        <a:p>
          <a:endParaRPr lang="es-CO"/>
        </a:p>
      </dgm:t>
    </dgm:pt>
    <dgm:pt modelId="{D40E7A59-57D2-438F-8E71-A12C44BBC256}" type="sibTrans" cxnId="{21F7A6DC-2945-4866-9C8E-B7F331312EE7}">
      <dgm:prSet/>
      <dgm:spPr/>
      <dgm:t>
        <a:bodyPr/>
        <a:lstStyle/>
        <a:p>
          <a:endParaRPr lang="es-CO"/>
        </a:p>
      </dgm:t>
    </dgm:pt>
    <dgm:pt modelId="{B0A886C1-FBE2-48C2-A34E-10F4A7093577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Nuevos actores en la industria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81237DF-0BE8-40FC-9DD3-1B6745542297}" type="parTrans" cxnId="{99CD1B16-468D-42A8-A150-41E2C64E35A2}">
      <dgm:prSet/>
      <dgm:spPr/>
      <dgm:t>
        <a:bodyPr/>
        <a:lstStyle/>
        <a:p>
          <a:endParaRPr lang="es-CO"/>
        </a:p>
      </dgm:t>
    </dgm:pt>
    <dgm:pt modelId="{F83A6311-9E4D-4DD6-A61D-62CB80E81F02}" type="sibTrans" cxnId="{99CD1B16-468D-42A8-A150-41E2C64E35A2}">
      <dgm:prSet/>
      <dgm:spPr/>
      <dgm:t>
        <a:bodyPr/>
        <a:lstStyle/>
        <a:p>
          <a:endParaRPr lang="es-CO"/>
        </a:p>
      </dgm:t>
    </dgm:pt>
    <dgm:pt modelId="{BE6085BD-BB07-4437-932C-072E310670F4}">
      <dgm:prSet phldrT="[Texto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Afectación económica y efectos post COVID 19 </a:t>
          </a:r>
          <a:endParaRPr lang="es-CO" sz="30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519A31B-E541-47CB-A91D-42ACCBAE7BD5}" type="parTrans" cxnId="{933081EC-9E6A-4049-9D36-784F1385CED5}">
      <dgm:prSet/>
      <dgm:spPr/>
      <dgm:t>
        <a:bodyPr/>
        <a:lstStyle/>
        <a:p>
          <a:endParaRPr lang="es-CO"/>
        </a:p>
      </dgm:t>
    </dgm:pt>
    <dgm:pt modelId="{5F71392E-5A58-4F6F-8CEC-7B1C614E11AC}" type="sibTrans" cxnId="{933081EC-9E6A-4049-9D36-784F1385CED5}">
      <dgm:prSet/>
      <dgm:spPr/>
      <dgm:t>
        <a:bodyPr/>
        <a:lstStyle/>
        <a:p>
          <a:endParaRPr lang="es-CO"/>
        </a:p>
      </dgm:t>
    </dgm:pt>
    <dgm:pt modelId="{E5A3DDD5-2A3C-4124-8F1C-ADB7A4C000E5}" type="pres">
      <dgm:prSet presAssocID="{4189E558-2A78-4B1C-B653-45C7525D3E0C}" presName="Name0" presStyleCnt="0">
        <dgm:presLayoutVars>
          <dgm:dir/>
          <dgm:animLvl val="lvl"/>
          <dgm:resizeHandles val="exact"/>
        </dgm:presLayoutVars>
      </dgm:prSet>
      <dgm:spPr/>
    </dgm:pt>
    <dgm:pt modelId="{92BF7CB1-A568-405C-82F3-5D8C8C4E6BC9}" type="pres">
      <dgm:prSet presAssocID="{FCD01B3D-FC40-4104-9977-3F54D33D5A4F}" presName="composite" presStyleCnt="0"/>
      <dgm:spPr/>
    </dgm:pt>
    <dgm:pt modelId="{F6EA42A6-98E0-4AC5-BD01-A4B72BF50684}" type="pres">
      <dgm:prSet presAssocID="{FCD01B3D-FC40-4104-9977-3F54D33D5A4F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</dgm:pt>
    <dgm:pt modelId="{F00E6B3C-ADA8-46EA-96E3-983BAF90AB04}" type="pres">
      <dgm:prSet presAssocID="{FCD01B3D-FC40-4104-9977-3F54D33D5A4F}" presName="desTx" presStyleLbl="alignAccFollowNode1" presStyleIdx="0" presStyleCnt="2">
        <dgm:presLayoutVars>
          <dgm:bulletEnabled val="1"/>
        </dgm:presLayoutVars>
      </dgm:prSet>
      <dgm:spPr/>
    </dgm:pt>
    <dgm:pt modelId="{A9A2ABDE-4EFE-42B0-BC0D-B70B61E06229}" type="pres">
      <dgm:prSet presAssocID="{8B5B2460-1AA5-4D45-AFD5-F38EBCB70C89}" presName="space" presStyleCnt="0"/>
      <dgm:spPr/>
    </dgm:pt>
    <dgm:pt modelId="{6EF6B5A4-9A6E-4030-B37B-59B3D71D8069}" type="pres">
      <dgm:prSet presAssocID="{B56B35DF-FD23-4303-9204-BBBF315133B2}" presName="composite" presStyleCnt="0"/>
      <dgm:spPr/>
    </dgm:pt>
    <dgm:pt modelId="{F27BF7E7-44E8-4F06-9BED-8F2FB8D66035}" type="pres">
      <dgm:prSet presAssocID="{B56B35DF-FD23-4303-9204-BBBF315133B2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</dgm:pt>
    <dgm:pt modelId="{22736C54-981B-471A-BD77-989A814AEDC2}" type="pres">
      <dgm:prSet presAssocID="{B56B35DF-FD23-4303-9204-BBBF315133B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9CD1B16-468D-42A8-A150-41E2C64E35A2}" srcId="{B56B35DF-FD23-4303-9204-BBBF315133B2}" destId="{B0A886C1-FBE2-48C2-A34E-10F4A7093577}" srcOrd="2" destOrd="0" parTransId="{881237DF-0BE8-40FC-9DD3-1B6745542297}" sibTransId="{F83A6311-9E4D-4DD6-A61D-62CB80E81F02}"/>
    <dgm:cxn modelId="{2D500819-D51D-4FA6-B888-625C7942F30A}" srcId="{FCD01B3D-FC40-4104-9977-3F54D33D5A4F}" destId="{425EA49D-9978-46A7-A125-90A1ACE09A47}" srcOrd="1" destOrd="0" parTransId="{DD09F074-356C-417C-809E-A6B382A4EC73}" sibTransId="{BC8E5DBD-3EE6-4028-9044-9DA59DE60918}"/>
    <dgm:cxn modelId="{8A36B224-20D7-483A-A195-9B49A5AA0FE6}" type="presOf" srcId="{425EA49D-9978-46A7-A125-90A1ACE09A47}" destId="{F00E6B3C-ADA8-46EA-96E3-983BAF90AB04}" srcOrd="0" destOrd="1" presId="urn:microsoft.com/office/officeart/2005/8/layout/hList1"/>
    <dgm:cxn modelId="{E1478A2D-EA42-4D9A-B9C7-99BEFC742D7C}" type="presOf" srcId="{380BA11D-DF4C-4ED5-AE9D-B15C1BF4EA95}" destId="{F00E6B3C-ADA8-46EA-96E3-983BAF90AB04}" srcOrd="0" destOrd="3" presId="urn:microsoft.com/office/officeart/2005/8/layout/hList1"/>
    <dgm:cxn modelId="{9CB01E40-38BE-441B-994F-375B8A3DE089}" type="presOf" srcId="{4189E558-2A78-4B1C-B653-45C7525D3E0C}" destId="{E5A3DDD5-2A3C-4124-8F1C-ADB7A4C000E5}" srcOrd="0" destOrd="0" presId="urn:microsoft.com/office/officeart/2005/8/layout/hList1"/>
    <dgm:cxn modelId="{6979265C-6B37-433A-A579-72F9FCD443A7}" type="presOf" srcId="{53F7AAD1-B2F7-4246-902F-4EC13A272051}" destId="{22736C54-981B-471A-BD77-989A814AEDC2}" srcOrd="0" destOrd="1" presId="urn:microsoft.com/office/officeart/2005/8/layout/hList1"/>
    <dgm:cxn modelId="{A8276372-A6F7-4F60-9FD5-69925493D942}" srcId="{FCD01B3D-FC40-4104-9977-3F54D33D5A4F}" destId="{ABBBF5AC-BCBE-4D4C-B8CD-35E61EB83938}" srcOrd="0" destOrd="0" parTransId="{68D21E4E-C84C-467B-A364-6B41C72950A5}" sibTransId="{3D1E36B0-3F3E-44E8-8229-70F7087E020E}"/>
    <dgm:cxn modelId="{B612B154-9B79-4D5D-9BB0-E10E0E26D35D}" srcId="{4189E558-2A78-4B1C-B653-45C7525D3E0C}" destId="{FCD01B3D-FC40-4104-9977-3F54D33D5A4F}" srcOrd="0" destOrd="0" parTransId="{4D171268-6799-47DF-9772-4BCB5CAE9EFC}" sibTransId="{8B5B2460-1AA5-4D45-AFD5-F38EBCB70C89}"/>
    <dgm:cxn modelId="{766C6258-5E0A-45D5-A1DE-EB47C9CEF882}" type="presOf" srcId="{ABBBF5AC-BCBE-4D4C-B8CD-35E61EB83938}" destId="{F00E6B3C-ADA8-46EA-96E3-983BAF90AB04}" srcOrd="0" destOrd="0" presId="urn:microsoft.com/office/officeart/2005/8/layout/hList1"/>
    <dgm:cxn modelId="{B0BF5458-6870-4F3B-8107-98FF98C08EC0}" type="presOf" srcId="{FCD01B3D-FC40-4104-9977-3F54D33D5A4F}" destId="{F6EA42A6-98E0-4AC5-BD01-A4B72BF50684}" srcOrd="0" destOrd="0" presId="urn:microsoft.com/office/officeart/2005/8/layout/hList1"/>
    <dgm:cxn modelId="{A9879483-6212-4182-AB04-4372F6D0DC71}" srcId="{B56B35DF-FD23-4303-9204-BBBF315133B2}" destId="{0EC84786-6EBC-437E-BF3E-68D4C9D17F65}" srcOrd="0" destOrd="0" parTransId="{C7D64132-0B7B-4F24-8D13-54FC8BFF37C2}" sibTransId="{B58B5132-DE1B-450E-A33E-07D25CDD1009}"/>
    <dgm:cxn modelId="{AF3C158B-B43F-4AAF-B5DB-E1DFE68E4D8C}" srcId="{FCD01B3D-FC40-4104-9977-3F54D33D5A4F}" destId="{380BA11D-DF4C-4ED5-AE9D-B15C1BF4EA95}" srcOrd="3" destOrd="0" parTransId="{81F7E57F-FBE8-4728-98E5-C2D08E033D18}" sibTransId="{440CC31A-CD8D-4F22-8C73-88B4B657999C}"/>
    <dgm:cxn modelId="{A578428E-D4DF-4276-BBDA-D0EA40D0AFBE}" srcId="{4189E558-2A78-4B1C-B653-45C7525D3E0C}" destId="{B56B35DF-FD23-4303-9204-BBBF315133B2}" srcOrd="1" destOrd="0" parTransId="{CE884515-FBC5-4839-9C06-BEE445918BDD}" sibTransId="{E0085A6D-1AE8-4AA9-ABC6-42BD9BDE2CFB}"/>
    <dgm:cxn modelId="{160F1C8F-B083-4743-A340-D96D8390115D}" type="presOf" srcId="{B56B35DF-FD23-4303-9204-BBBF315133B2}" destId="{F27BF7E7-44E8-4F06-9BED-8F2FB8D66035}" srcOrd="0" destOrd="0" presId="urn:microsoft.com/office/officeart/2005/8/layout/hList1"/>
    <dgm:cxn modelId="{1DF6D794-1FB8-4A6B-A72C-459F4C53A82E}" type="presOf" srcId="{BE6085BD-BB07-4437-932C-072E310670F4}" destId="{22736C54-981B-471A-BD77-989A814AEDC2}" srcOrd="0" destOrd="3" presId="urn:microsoft.com/office/officeart/2005/8/layout/hList1"/>
    <dgm:cxn modelId="{73A585D0-2097-459D-9463-58F6630D23E1}" type="presOf" srcId="{B0A886C1-FBE2-48C2-A34E-10F4A7093577}" destId="{22736C54-981B-471A-BD77-989A814AEDC2}" srcOrd="0" destOrd="2" presId="urn:microsoft.com/office/officeart/2005/8/layout/hList1"/>
    <dgm:cxn modelId="{21F7A6DC-2945-4866-9C8E-B7F331312EE7}" srcId="{B56B35DF-FD23-4303-9204-BBBF315133B2}" destId="{53F7AAD1-B2F7-4246-902F-4EC13A272051}" srcOrd="1" destOrd="0" parTransId="{31334435-5D37-4401-A483-BC25C0AA2283}" sibTransId="{D40E7A59-57D2-438F-8E71-A12C44BBC256}"/>
    <dgm:cxn modelId="{16AA89E0-FD3B-4269-8934-73FFED5480F3}" srcId="{FCD01B3D-FC40-4104-9977-3F54D33D5A4F}" destId="{EC77BA6E-A8B6-461B-B4AF-3B60C232153D}" srcOrd="4" destOrd="0" parTransId="{756FB243-40C6-4935-A296-6C607A597971}" sibTransId="{B4F0CF3E-0CE4-4A3C-AAC0-3655358106E8}"/>
    <dgm:cxn modelId="{8A2A30EC-3634-4685-96F0-E412D3F97E9B}" type="presOf" srcId="{D691C28A-A076-42A7-A1E4-F61C38729AB7}" destId="{F00E6B3C-ADA8-46EA-96E3-983BAF90AB04}" srcOrd="0" destOrd="2" presId="urn:microsoft.com/office/officeart/2005/8/layout/hList1"/>
    <dgm:cxn modelId="{933081EC-9E6A-4049-9D36-784F1385CED5}" srcId="{B56B35DF-FD23-4303-9204-BBBF315133B2}" destId="{BE6085BD-BB07-4437-932C-072E310670F4}" srcOrd="3" destOrd="0" parTransId="{6519A31B-E541-47CB-A91D-42ACCBAE7BD5}" sibTransId="{5F71392E-5A58-4F6F-8CEC-7B1C614E11AC}"/>
    <dgm:cxn modelId="{471777F5-D009-4436-A077-F734A566B6EC}" type="presOf" srcId="{0EC84786-6EBC-437E-BF3E-68D4C9D17F65}" destId="{22736C54-981B-471A-BD77-989A814AEDC2}" srcOrd="0" destOrd="0" presId="urn:microsoft.com/office/officeart/2005/8/layout/hList1"/>
    <dgm:cxn modelId="{1D4EE6F5-E4EF-484F-B2FE-48C93D174351}" type="presOf" srcId="{EC77BA6E-A8B6-461B-B4AF-3B60C232153D}" destId="{F00E6B3C-ADA8-46EA-96E3-983BAF90AB04}" srcOrd="0" destOrd="4" presId="urn:microsoft.com/office/officeart/2005/8/layout/hList1"/>
    <dgm:cxn modelId="{E26832F7-2C32-4D3C-8729-D192D7559F10}" srcId="{FCD01B3D-FC40-4104-9977-3F54D33D5A4F}" destId="{D691C28A-A076-42A7-A1E4-F61C38729AB7}" srcOrd="2" destOrd="0" parTransId="{F57DA3A0-F306-4A5A-8213-B766AA351D54}" sibTransId="{D9BD4D70-0AFE-458D-9840-E08F295B26CD}"/>
    <dgm:cxn modelId="{CDFC55A0-6C0D-4E2F-8FD6-8995F1B52F6A}" type="presParOf" srcId="{E5A3DDD5-2A3C-4124-8F1C-ADB7A4C000E5}" destId="{92BF7CB1-A568-405C-82F3-5D8C8C4E6BC9}" srcOrd="0" destOrd="0" presId="urn:microsoft.com/office/officeart/2005/8/layout/hList1"/>
    <dgm:cxn modelId="{ED64E671-1617-4141-8F5B-DBE199260D88}" type="presParOf" srcId="{92BF7CB1-A568-405C-82F3-5D8C8C4E6BC9}" destId="{F6EA42A6-98E0-4AC5-BD01-A4B72BF50684}" srcOrd="0" destOrd="0" presId="urn:microsoft.com/office/officeart/2005/8/layout/hList1"/>
    <dgm:cxn modelId="{77FD76C9-C510-4A74-92F4-2F81A4DB7BBF}" type="presParOf" srcId="{92BF7CB1-A568-405C-82F3-5D8C8C4E6BC9}" destId="{F00E6B3C-ADA8-46EA-96E3-983BAF90AB04}" srcOrd="1" destOrd="0" presId="urn:microsoft.com/office/officeart/2005/8/layout/hList1"/>
    <dgm:cxn modelId="{D3749338-6BB9-44DF-B55B-35B362D126CD}" type="presParOf" srcId="{E5A3DDD5-2A3C-4124-8F1C-ADB7A4C000E5}" destId="{A9A2ABDE-4EFE-42B0-BC0D-B70B61E06229}" srcOrd="1" destOrd="0" presId="urn:microsoft.com/office/officeart/2005/8/layout/hList1"/>
    <dgm:cxn modelId="{27C23087-E103-41E0-8BE8-45A746104D6D}" type="presParOf" srcId="{E5A3DDD5-2A3C-4124-8F1C-ADB7A4C000E5}" destId="{6EF6B5A4-9A6E-4030-B37B-59B3D71D8069}" srcOrd="2" destOrd="0" presId="urn:microsoft.com/office/officeart/2005/8/layout/hList1"/>
    <dgm:cxn modelId="{1681D3C5-8DA3-4F5C-8004-454E62F2C9ED}" type="presParOf" srcId="{6EF6B5A4-9A6E-4030-B37B-59B3D71D8069}" destId="{F27BF7E7-44E8-4F06-9BED-8F2FB8D66035}" srcOrd="0" destOrd="0" presId="urn:microsoft.com/office/officeart/2005/8/layout/hList1"/>
    <dgm:cxn modelId="{8381D939-6589-498E-9617-A0A1FF72BC8E}" type="presParOf" srcId="{6EF6B5A4-9A6E-4030-B37B-59B3D71D8069}" destId="{22736C54-981B-471A-BD77-989A814AED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A42A6-98E0-4AC5-BD01-A4B72BF50684}">
      <dsp:nvSpPr>
        <dsp:cNvPr id="0" name=""/>
        <dsp:cNvSpPr/>
      </dsp:nvSpPr>
      <dsp:spPr>
        <a:xfrm>
          <a:off x="106" y="25277"/>
          <a:ext cx="10178134" cy="155520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FORTALEZAS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Para Aumentar / Potenciar</a:t>
          </a:r>
          <a:endParaRPr lang="es-CO" sz="3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6" y="25277"/>
        <a:ext cx="10178134" cy="1555200"/>
      </dsp:txXfrm>
    </dsp:sp>
    <dsp:sp modelId="{F00E6B3C-ADA8-46EA-96E3-983BAF90AB04}">
      <dsp:nvSpPr>
        <dsp:cNvPr id="0" name=""/>
        <dsp:cNvSpPr/>
      </dsp:nvSpPr>
      <dsp:spPr>
        <a:xfrm>
          <a:off x="106" y="1580477"/>
          <a:ext cx="10178134" cy="318694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Compañía Estatal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Negocios estatales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Fidelidad de los aliados estratégicos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06" y="1580477"/>
        <a:ext cx="10178134" cy="3186945"/>
      </dsp:txXfrm>
    </dsp:sp>
    <dsp:sp modelId="{F27BF7E7-44E8-4F06-9BED-8F2FB8D66035}">
      <dsp:nvSpPr>
        <dsp:cNvPr id="0" name=""/>
        <dsp:cNvSpPr/>
      </dsp:nvSpPr>
      <dsp:spPr>
        <a:xfrm>
          <a:off x="11603179" y="25277"/>
          <a:ext cx="10178134" cy="155520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DEBILIDADES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Para Eliminar / Convertir / Mejorar</a:t>
          </a:r>
          <a:endParaRPr lang="es-CO" sz="3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603179" y="25277"/>
        <a:ext cx="10178134" cy="1555200"/>
      </dsp:txXfrm>
    </dsp:sp>
    <dsp:sp modelId="{22736C54-981B-471A-BD77-989A814AEDC2}">
      <dsp:nvSpPr>
        <dsp:cNvPr id="0" name=""/>
        <dsp:cNvSpPr/>
      </dsp:nvSpPr>
      <dsp:spPr>
        <a:xfrm>
          <a:off x="11603179" y="1580477"/>
          <a:ext cx="10178134" cy="3186945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Cultura de servicio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Falta de decisión, gestión y ejecución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Tecnología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ES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Ejecución inadecuada de procesos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ES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Calidad de la información para analítica y toma de decisiones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603179" y="1580477"/>
        <a:ext cx="10178134" cy="3186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A42A6-98E0-4AC5-BD01-A4B72BF50684}">
      <dsp:nvSpPr>
        <dsp:cNvPr id="0" name=""/>
        <dsp:cNvSpPr/>
      </dsp:nvSpPr>
      <dsp:spPr>
        <a:xfrm>
          <a:off x="11436" y="-162347"/>
          <a:ext cx="10168194" cy="149399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OPORTUNIDADES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rPr>
            <a:t>Aprovechar</a:t>
          </a:r>
          <a:endParaRPr lang="es-CO" sz="3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436" y="-162347"/>
        <a:ext cx="10168194" cy="1493993"/>
      </dsp:txXfrm>
    </dsp:sp>
    <dsp:sp modelId="{F00E6B3C-ADA8-46EA-96E3-983BAF90AB04}">
      <dsp:nvSpPr>
        <dsp:cNvPr id="0" name=""/>
        <dsp:cNvSpPr/>
      </dsp:nvSpPr>
      <dsp:spPr>
        <a:xfrm>
          <a:off x="11436" y="1331646"/>
          <a:ext cx="10168194" cy="362339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Desarrollo de productos y canales digitales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Venta cruzada (conocimiento del cliente)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Alianzas con aseguradoras, reaseguradoras, corredores y otros.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Incursión en el mercado privado (empresas grandes y medianas)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Retos en arquitectura organizacional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436" y="1331646"/>
        <a:ext cx="10168194" cy="3623399"/>
      </dsp:txXfrm>
    </dsp:sp>
    <dsp:sp modelId="{F27BF7E7-44E8-4F06-9BED-8F2FB8D66035}">
      <dsp:nvSpPr>
        <dsp:cNvPr id="0" name=""/>
        <dsp:cNvSpPr/>
      </dsp:nvSpPr>
      <dsp:spPr>
        <a:xfrm>
          <a:off x="11601788" y="-162347"/>
          <a:ext cx="10168194" cy="149399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AMENAZAS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600" b="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rPr>
            <a:t>Para Neutralizar / Mitigar</a:t>
          </a:r>
        </a:p>
      </dsp:txBody>
      <dsp:txXfrm>
        <a:off x="11601788" y="-162347"/>
        <a:ext cx="10168194" cy="1493993"/>
      </dsp:txXfrm>
    </dsp:sp>
    <dsp:sp modelId="{22736C54-981B-471A-BD77-989A814AEDC2}">
      <dsp:nvSpPr>
        <dsp:cNvPr id="0" name=""/>
        <dsp:cNvSpPr/>
      </dsp:nvSpPr>
      <dsp:spPr>
        <a:xfrm>
          <a:off x="11601788" y="1331646"/>
          <a:ext cx="10168194" cy="3623399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Mercadeo y generación digital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Compañías actuales en el sector estatal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Nuevos actores en la industria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Pts val="1800"/>
            <a:buFont typeface="Arial" panose="020B0604020202020204" pitchFamily="34" charset="0"/>
            <a:buChar char="•"/>
          </a:pPr>
          <a:r>
            <a:rPr lang="es-CO" sz="3000" b="0" i="0" u="none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Afectación económica y efectos post COVID 19 </a:t>
          </a:r>
          <a:endParaRPr lang="es-CO" sz="30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1601788" y="1331646"/>
        <a:ext cx="10168194" cy="3623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BCFE4D3-01FD-4FC0-A198-13179A05CB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69CA6B-5E1A-4763-B321-158C9CCE7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7415-0372-4F35-90EF-3353E582B4F6}" type="datetimeFigureOut">
              <a:rPr lang="es-CO" smtClean="0"/>
              <a:t>05/11/2020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DEC96D-4A58-44A6-A359-081A0BE33A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E9D9237-A756-4411-89A9-E11B6B3D1F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F4D49-C18F-4C07-8301-484725ADDB2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826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revisora_marzo_digital_plantillasPPT-02.png" descr="previsora_marzo_digital_plantillasPPT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" y="0"/>
            <a:ext cx="2437317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9461" y="12930187"/>
            <a:ext cx="510828" cy="4857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revisora_marzo_digital_plantillasPPT-03.png" descr="previsora_marzo_digital_plantillasPPT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" y="0"/>
            <a:ext cx="2437317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evisora_marzo_digital_plantillasPPT-05.png" descr="previsora_marzo_digital_plantillasPPT-0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" y="0"/>
            <a:ext cx="24379262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NTILLA PARA…">
            <a:extLst>
              <a:ext uri="{FF2B5EF4-FFF2-40B4-BE49-F238E27FC236}">
                <a16:creationId xmlns:a16="http://schemas.microsoft.com/office/drawing/2014/main" id="{338EB3A7-DD62-0243-A6A6-AFC7401A21CD}"/>
              </a:ext>
            </a:extLst>
          </p:cNvPr>
          <p:cNvSpPr txBox="1"/>
          <p:nvPr/>
        </p:nvSpPr>
        <p:spPr>
          <a:xfrm>
            <a:off x="2284600" y="4958280"/>
            <a:ext cx="15851000" cy="2914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 algn="l"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9000" dirty="0">
                <a:solidFill>
                  <a:schemeClr val="bg1"/>
                </a:solidFill>
              </a:rPr>
              <a:t>PLAN</a:t>
            </a:r>
          </a:p>
          <a:p>
            <a:pPr algn="l">
              <a:defRPr sz="76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ES" sz="9000" dirty="0">
                <a:solidFill>
                  <a:srgbClr val="265335"/>
                </a:solidFill>
              </a:rPr>
              <a:t>ESTRATÉGICO</a:t>
            </a:r>
            <a:endParaRPr lang="es-ES" sz="9000" dirty="0"/>
          </a:p>
        </p:txBody>
      </p:sp>
      <p:sp>
        <p:nvSpPr>
          <p:cNvPr id="3" name="Casa Matriz">
            <a:extLst>
              <a:ext uri="{FF2B5EF4-FFF2-40B4-BE49-F238E27FC236}">
                <a16:creationId xmlns:a16="http://schemas.microsoft.com/office/drawing/2014/main" id="{C91CE5C4-EAE8-4441-AAB1-A8B500A6360D}"/>
              </a:ext>
            </a:extLst>
          </p:cNvPr>
          <p:cNvSpPr txBox="1"/>
          <p:nvPr/>
        </p:nvSpPr>
        <p:spPr>
          <a:xfrm>
            <a:off x="2364176" y="8057204"/>
            <a:ext cx="9641850" cy="698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700" b="0">
                <a:solidFill>
                  <a:srgbClr val="63646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</a:rPr>
              <a:t>Año 2020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96FA95A3-35C9-0640-9F2C-0FDBF5AE468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chemeClr val="bg1"/>
                </a:solidFill>
              </a:rPr>
              <a:t>1</a:t>
            </a:fld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Nombre del Área">
            <a:extLst>
              <a:ext uri="{FF2B5EF4-FFF2-40B4-BE49-F238E27FC236}">
                <a16:creationId xmlns:a16="http://schemas.microsoft.com/office/drawing/2014/main" id="{B243E3C7-992D-144A-AE91-D5194D487AE3}"/>
              </a:ext>
            </a:extLst>
          </p:cNvPr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Gerencia de Planeación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9106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>
            <a:extLst>
              <a:ext uri="{FF2B5EF4-FFF2-40B4-BE49-F238E27FC236}">
                <a16:creationId xmlns:a16="http://schemas.microsoft.com/office/drawing/2014/main" id="{52207816-FA45-4A34-B71A-C1A46310C96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75C044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75C044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60" name="Nombre del Área">
            <a:extLst>
              <a:ext uri="{FF2B5EF4-FFF2-40B4-BE49-F238E27FC236}">
                <a16:creationId xmlns:a16="http://schemas.microsoft.com/office/drawing/2014/main" id="{D66C6C8E-E8EE-4D61-B959-6EF2026D7F28}"/>
              </a:ext>
            </a:extLst>
          </p:cNvPr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BCBEC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Gerencia de Planeación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BCBEC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55" name="Rectángulo: esquinas redondeadas 19">
            <a:extLst>
              <a:ext uri="{FF2B5EF4-FFF2-40B4-BE49-F238E27FC236}">
                <a16:creationId xmlns:a16="http://schemas.microsoft.com/office/drawing/2014/main" id="{0B4B7729-9042-46AC-BF91-85529FAA395F}"/>
              </a:ext>
            </a:extLst>
          </p:cNvPr>
          <p:cNvSpPr/>
          <p:nvPr/>
        </p:nvSpPr>
        <p:spPr>
          <a:xfrm>
            <a:off x="4364629" y="11094256"/>
            <a:ext cx="5867213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ES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Transformación cultura</a:t>
            </a:r>
          </a:p>
        </p:txBody>
      </p:sp>
      <p:sp>
        <p:nvSpPr>
          <p:cNvPr id="58" name="Abrir corchete 57">
            <a:extLst>
              <a:ext uri="{FF2B5EF4-FFF2-40B4-BE49-F238E27FC236}">
                <a16:creationId xmlns:a16="http://schemas.microsoft.com/office/drawing/2014/main" id="{1961BEB7-01B8-4253-804F-B19F598DD0B5}"/>
              </a:ext>
            </a:extLst>
          </p:cNvPr>
          <p:cNvSpPr/>
          <p:nvPr/>
        </p:nvSpPr>
        <p:spPr>
          <a:xfrm>
            <a:off x="3578684" y="3096332"/>
            <a:ext cx="170121" cy="214777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2" name="Abrir corchete 61">
            <a:extLst>
              <a:ext uri="{FF2B5EF4-FFF2-40B4-BE49-F238E27FC236}">
                <a16:creationId xmlns:a16="http://schemas.microsoft.com/office/drawing/2014/main" id="{0B937683-F0CF-4971-9359-DBF4756DDF6C}"/>
              </a:ext>
            </a:extLst>
          </p:cNvPr>
          <p:cNvSpPr/>
          <p:nvPr/>
        </p:nvSpPr>
        <p:spPr>
          <a:xfrm>
            <a:off x="3573794" y="5641891"/>
            <a:ext cx="194571" cy="2358959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3" name="Abrir corchete 62">
            <a:extLst>
              <a:ext uri="{FF2B5EF4-FFF2-40B4-BE49-F238E27FC236}">
                <a16:creationId xmlns:a16="http://schemas.microsoft.com/office/drawing/2014/main" id="{9A5774CC-A895-4601-981B-44E1E0EDD3DB}"/>
              </a:ext>
            </a:extLst>
          </p:cNvPr>
          <p:cNvSpPr/>
          <p:nvPr/>
        </p:nvSpPr>
        <p:spPr>
          <a:xfrm>
            <a:off x="3585474" y="8477524"/>
            <a:ext cx="179736" cy="166194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4" name="Abrir corchete 63">
            <a:extLst>
              <a:ext uri="{FF2B5EF4-FFF2-40B4-BE49-F238E27FC236}">
                <a16:creationId xmlns:a16="http://schemas.microsoft.com/office/drawing/2014/main" id="{2359324A-E413-4124-AC2C-5AABB6FA06A0}"/>
              </a:ext>
            </a:extLst>
          </p:cNvPr>
          <p:cNvSpPr/>
          <p:nvPr/>
        </p:nvSpPr>
        <p:spPr>
          <a:xfrm>
            <a:off x="3581129" y="10564518"/>
            <a:ext cx="179899" cy="2426701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45BAEF69-DB95-4D84-812A-16F83C3DDCB1}"/>
              </a:ext>
            </a:extLst>
          </p:cNvPr>
          <p:cNvSpPr txBox="1"/>
          <p:nvPr/>
        </p:nvSpPr>
        <p:spPr>
          <a:xfrm>
            <a:off x="507567" y="3710358"/>
            <a:ext cx="277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Financiera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EA1D6FD-1C38-47FB-932B-B26A2331C610}"/>
              </a:ext>
            </a:extLst>
          </p:cNvPr>
          <p:cNvSpPr txBox="1"/>
          <p:nvPr/>
        </p:nvSpPr>
        <p:spPr>
          <a:xfrm>
            <a:off x="507567" y="6029935"/>
            <a:ext cx="2776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Cliente y Mercado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841500EA-C4C7-44FF-A18A-97150BA3F69F}"/>
              </a:ext>
            </a:extLst>
          </p:cNvPr>
          <p:cNvSpPr txBox="1"/>
          <p:nvPr/>
        </p:nvSpPr>
        <p:spPr>
          <a:xfrm>
            <a:off x="507567" y="8575876"/>
            <a:ext cx="277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Procesos Internos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46963610-66F9-41FA-A82D-30C6ABDE6270}"/>
              </a:ext>
            </a:extLst>
          </p:cNvPr>
          <p:cNvSpPr txBox="1"/>
          <p:nvPr/>
        </p:nvSpPr>
        <p:spPr>
          <a:xfrm>
            <a:off x="507567" y="10940713"/>
            <a:ext cx="2776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Aprendizaje y Desarrollo</a:t>
            </a:r>
          </a:p>
        </p:txBody>
      </p:sp>
      <p:sp>
        <p:nvSpPr>
          <p:cNvPr id="69" name="Rectángulo: esquinas redondeadas 3">
            <a:extLst>
              <a:ext uri="{FF2B5EF4-FFF2-40B4-BE49-F238E27FC236}">
                <a16:creationId xmlns:a16="http://schemas.microsoft.com/office/drawing/2014/main" id="{40E7EB60-A4E2-4AF6-9577-3B6B960FFD46}"/>
              </a:ext>
            </a:extLst>
          </p:cNvPr>
          <p:cNvSpPr/>
          <p:nvPr/>
        </p:nvSpPr>
        <p:spPr>
          <a:xfrm>
            <a:off x="10776874" y="2722323"/>
            <a:ext cx="4669635" cy="1276945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Garantizar la permanente creación de valor para el accionista</a:t>
            </a:r>
            <a:endParaRPr kumimoji="0" lang="es-CO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0" name="Rectángulo: esquinas redondeadas 12">
            <a:extLst>
              <a:ext uri="{FF2B5EF4-FFF2-40B4-BE49-F238E27FC236}">
                <a16:creationId xmlns:a16="http://schemas.microsoft.com/office/drawing/2014/main" id="{8A05AC99-D769-4BAA-88CD-998C1967955E}"/>
              </a:ext>
            </a:extLst>
          </p:cNvPr>
          <p:cNvSpPr/>
          <p:nvPr/>
        </p:nvSpPr>
        <p:spPr>
          <a:xfrm>
            <a:off x="4765854" y="3647180"/>
            <a:ext cx="4666889" cy="1310946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Mejorar el índice combinado</a:t>
            </a:r>
          </a:p>
        </p:txBody>
      </p:sp>
      <p:sp>
        <p:nvSpPr>
          <p:cNvPr id="71" name="Rectángulo: esquinas redondeadas 13">
            <a:extLst>
              <a:ext uri="{FF2B5EF4-FFF2-40B4-BE49-F238E27FC236}">
                <a16:creationId xmlns:a16="http://schemas.microsoft.com/office/drawing/2014/main" id="{2E15288E-BACA-410B-B9D8-49B77BAC3A77}"/>
              </a:ext>
            </a:extLst>
          </p:cNvPr>
          <p:cNvSpPr/>
          <p:nvPr/>
        </p:nvSpPr>
        <p:spPr>
          <a:xfrm>
            <a:off x="16932484" y="3643836"/>
            <a:ext cx="4666889" cy="1310946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Lograr crecimiento real de primas</a:t>
            </a:r>
          </a:p>
        </p:txBody>
      </p:sp>
      <p:sp>
        <p:nvSpPr>
          <p:cNvPr id="72" name="CuadroTexto 31">
            <a:extLst>
              <a:ext uri="{FF2B5EF4-FFF2-40B4-BE49-F238E27FC236}">
                <a16:creationId xmlns:a16="http://schemas.microsoft.com/office/drawing/2014/main" id="{E8817B21-18FC-478E-996B-95009496252A}"/>
              </a:ext>
            </a:extLst>
          </p:cNvPr>
          <p:cNvSpPr txBox="1"/>
          <p:nvPr/>
        </p:nvSpPr>
        <p:spPr>
          <a:xfrm>
            <a:off x="10819404" y="2361963"/>
            <a:ext cx="347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VALOR AL ACCIONISTA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3" name="CuadroTexto 31">
            <a:extLst>
              <a:ext uri="{FF2B5EF4-FFF2-40B4-BE49-F238E27FC236}">
                <a16:creationId xmlns:a16="http://schemas.microsoft.com/office/drawing/2014/main" id="{375D9F80-C65E-41B6-9470-58B386878374}"/>
              </a:ext>
            </a:extLst>
          </p:cNvPr>
          <p:cNvSpPr txBox="1"/>
          <p:nvPr/>
        </p:nvSpPr>
        <p:spPr>
          <a:xfrm>
            <a:off x="4837720" y="3306194"/>
            <a:ext cx="2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PRODUCTIVIDAD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4" name="CuadroTexto 31">
            <a:extLst>
              <a:ext uri="{FF2B5EF4-FFF2-40B4-BE49-F238E27FC236}">
                <a16:creationId xmlns:a16="http://schemas.microsoft.com/office/drawing/2014/main" id="{FE4AE11D-54BE-4A73-9210-E6DDDF9F15CB}"/>
              </a:ext>
            </a:extLst>
          </p:cNvPr>
          <p:cNvSpPr txBox="1"/>
          <p:nvPr/>
        </p:nvSpPr>
        <p:spPr>
          <a:xfrm>
            <a:off x="16983276" y="3309472"/>
            <a:ext cx="2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CRECIMIENTO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5" name="Rectángulo redondeado 56">
            <a:extLst>
              <a:ext uri="{FF2B5EF4-FFF2-40B4-BE49-F238E27FC236}">
                <a16:creationId xmlns:a16="http://schemas.microsoft.com/office/drawing/2014/main" id="{CB92D4EB-D04C-4FCE-B3FE-3E801406B950}"/>
              </a:ext>
            </a:extLst>
          </p:cNvPr>
          <p:cNvSpPr/>
          <p:nvPr/>
        </p:nvSpPr>
        <p:spPr>
          <a:xfrm>
            <a:off x="3765373" y="5662403"/>
            <a:ext cx="18665488" cy="2231922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6" name="Rectángulo: esquinas redondeadas 14">
            <a:extLst>
              <a:ext uri="{FF2B5EF4-FFF2-40B4-BE49-F238E27FC236}">
                <a16:creationId xmlns:a16="http://schemas.microsoft.com/office/drawing/2014/main" id="{5E476871-BD52-47BE-BA49-66319E666C88}"/>
              </a:ext>
            </a:extLst>
          </p:cNvPr>
          <p:cNvSpPr/>
          <p:nvPr/>
        </p:nvSpPr>
        <p:spPr>
          <a:xfrm>
            <a:off x="4676765" y="6145025"/>
            <a:ext cx="4845065" cy="1549719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Mejorar la percepción del cliente</a:t>
            </a:r>
          </a:p>
        </p:txBody>
      </p:sp>
      <p:sp>
        <p:nvSpPr>
          <p:cNvPr id="77" name="Rectángulo: esquinas redondeadas 15">
            <a:extLst>
              <a:ext uri="{FF2B5EF4-FFF2-40B4-BE49-F238E27FC236}">
                <a16:creationId xmlns:a16="http://schemas.microsoft.com/office/drawing/2014/main" id="{3F2581BD-3546-4840-B54F-9824424656D7}"/>
              </a:ext>
            </a:extLst>
          </p:cNvPr>
          <p:cNvSpPr/>
          <p:nvPr/>
        </p:nvSpPr>
        <p:spPr>
          <a:xfrm>
            <a:off x="10776874" y="6154500"/>
            <a:ext cx="4669635" cy="1549719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Crecer los ingresos en cada uno de los segmentos de interés</a:t>
            </a:r>
          </a:p>
        </p:txBody>
      </p:sp>
      <p:sp>
        <p:nvSpPr>
          <p:cNvPr id="78" name="Rectángulo: esquinas redondeadas 17">
            <a:extLst>
              <a:ext uri="{FF2B5EF4-FFF2-40B4-BE49-F238E27FC236}">
                <a16:creationId xmlns:a16="http://schemas.microsoft.com/office/drawing/2014/main" id="{E4287DC3-17C2-4DFB-8CBA-055433A9B177}"/>
              </a:ext>
            </a:extLst>
          </p:cNvPr>
          <p:cNvSpPr/>
          <p:nvPr/>
        </p:nvSpPr>
        <p:spPr>
          <a:xfrm>
            <a:off x="16790640" y="6158408"/>
            <a:ext cx="4808733" cy="1546073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Crecer el porcentaje de participación en el mercado asegurador</a:t>
            </a:r>
            <a:endParaRPr kumimoji="0" lang="es-CO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9" name="CuadroTexto 31">
            <a:extLst>
              <a:ext uri="{FF2B5EF4-FFF2-40B4-BE49-F238E27FC236}">
                <a16:creationId xmlns:a16="http://schemas.microsoft.com/office/drawing/2014/main" id="{D0C6FBCB-7215-43F9-90C0-E21FA92EBB75}"/>
              </a:ext>
            </a:extLst>
          </p:cNvPr>
          <p:cNvSpPr txBox="1"/>
          <p:nvPr/>
        </p:nvSpPr>
        <p:spPr>
          <a:xfrm>
            <a:off x="4803387" y="5773100"/>
            <a:ext cx="353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PROPUESTA DE VALOR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0" name="CuadroTexto 31">
            <a:extLst>
              <a:ext uri="{FF2B5EF4-FFF2-40B4-BE49-F238E27FC236}">
                <a16:creationId xmlns:a16="http://schemas.microsoft.com/office/drawing/2014/main" id="{F7C74D0F-9B95-4CAF-8A2A-8659DE37F4ED}"/>
              </a:ext>
            </a:extLst>
          </p:cNvPr>
          <p:cNvSpPr txBox="1"/>
          <p:nvPr/>
        </p:nvSpPr>
        <p:spPr>
          <a:xfrm>
            <a:off x="10819404" y="5773100"/>
            <a:ext cx="22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CLIENTES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1" name="CuadroTexto 31">
            <a:extLst>
              <a:ext uri="{FF2B5EF4-FFF2-40B4-BE49-F238E27FC236}">
                <a16:creationId xmlns:a16="http://schemas.microsoft.com/office/drawing/2014/main" id="{5DE3ED78-D9C1-4011-BEAD-29AEE31B4507}"/>
              </a:ext>
            </a:extLst>
          </p:cNvPr>
          <p:cNvSpPr txBox="1"/>
          <p:nvPr/>
        </p:nvSpPr>
        <p:spPr>
          <a:xfrm>
            <a:off x="16873924" y="5785927"/>
            <a:ext cx="22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MERCADO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2" name="Rectángulo redondeado 65">
            <a:extLst>
              <a:ext uri="{FF2B5EF4-FFF2-40B4-BE49-F238E27FC236}">
                <a16:creationId xmlns:a16="http://schemas.microsoft.com/office/drawing/2014/main" id="{48ADF475-CD6A-4355-AA3A-9BDA6B60FF9D}"/>
              </a:ext>
            </a:extLst>
          </p:cNvPr>
          <p:cNvSpPr/>
          <p:nvPr/>
        </p:nvSpPr>
        <p:spPr>
          <a:xfrm>
            <a:off x="3758584" y="8598178"/>
            <a:ext cx="18706213" cy="1430586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3" name="Rectángulo: esquinas redondeadas 18">
            <a:extLst>
              <a:ext uri="{FF2B5EF4-FFF2-40B4-BE49-F238E27FC236}">
                <a16:creationId xmlns:a16="http://schemas.microsoft.com/office/drawing/2014/main" id="{C3B16DC1-194F-4AD1-932C-BAFDAE220CBE}"/>
              </a:ext>
            </a:extLst>
          </p:cNvPr>
          <p:cNvSpPr/>
          <p:nvPr/>
        </p:nvSpPr>
        <p:spPr>
          <a:xfrm>
            <a:off x="4936778" y="8831973"/>
            <a:ext cx="7387164" cy="1019845"/>
          </a:xfrm>
          <a:prstGeom prst="roundRect">
            <a:avLst/>
          </a:prstGeom>
          <a:solidFill>
            <a:srgbClr val="BED740"/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400" b="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Hacer eficientes los procesos críticos</a:t>
            </a:r>
          </a:p>
        </p:txBody>
      </p:sp>
      <p:sp>
        <p:nvSpPr>
          <p:cNvPr id="84" name="Rectángulo: esquinas redondeadas 18">
            <a:extLst>
              <a:ext uri="{FF2B5EF4-FFF2-40B4-BE49-F238E27FC236}">
                <a16:creationId xmlns:a16="http://schemas.microsoft.com/office/drawing/2014/main" id="{10042162-8F32-4261-9221-5F185E40F3AD}"/>
              </a:ext>
            </a:extLst>
          </p:cNvPr>
          <p:cNvSpPr/>
          <p:nvPr/>
        </p:nvSpPr>
        <p:spPr>
          <a:xfrm>
            <a:off x="14009796" y="8852295"/>
            <a:ext cx="7387164" cy="1019843"/>
          </a:xfrm>
          <a:prstGeom prst="roundRect">
            <a:avLst/>
          </a:prstGeom>
          <a:solidFill>
            <a:srgbClr val="BED740"/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400" b="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Asegurar la efectiva gestión de riesgos de la compañía</a:t>
            </a:r>
          </a:p>
        </p:txBody>
      </p:sp>
      <p:sp>
        <p:nvSpPr>
          <p:cNvPr id="85" name="CuadroTexto 31">
            <a:extLst>
              <a:ext uri="{FF2B5EF4-FFF2-40B4-BE49-F238E27FC236}">
                <a16:creationId xmlns:a16="http://schemas.microsoft.com/office/drawing/2014/main" id="{EB5B98FB-7224-4069-8EE3-7EF5DD472128}"/>
              </a:ext>
            </a:extLst>
          </p:cNvPr>
          <p:cNvSpPr txBox="1"/>
          <p:nvPr/>
        </p:nvSpPr>
        <p:spPr>
          <a:xfrm>
            <a:off x="3911459" y="8264110"/>
            <a:ext cx="378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PROCESOS Y RIESGOS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6" name="Rectángulo redondeado 69">
            <a:extLst>
              <a:ext uri="{FF2B5EF4-FFF2-40B4-BE49-F238E27FC236}">
                <a16:creationId xmlns:a16="http://schemas.microsoft.com/office/drawing/2014/main" id="{A4D976B7-FBBD-4C9A-9F61-919471F006F5}"/>
              </a:ext>
            </a:extLst>
          </p:cNvPr>
          <p:cNvSpPr/>
          <p:nvPr/>
        </p:nvSpPr>
        <p:spPr>
          <a:xfrm>
            <a:off x="3758584" y="10658357"/>
            <a:ext cx="18706213" cy="2169030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7" name="Rectángulo: esquinas redondeadas 20">
            <a:extLst>
              <a:ext uri="{FF2B5EF4-FFF2-40B4-BE49-F238E27FC236}">
                <a16:creationId xmlns:a16="http://schemas.microsoft.com/office/drawing/2014/main" id="{03FF2326-B15E-43B3-87A1-B343751DFF16}"/>
              </a:ext>
            </a:extLst>
          </p:cNvPr>
          <p:cNvSpPr/>
          <p:nvPr/>
        </p:nvSpPr>
        <p:spPr>
          <a:xfrm>
            <a:off x="10726409" y="11073925"/>
            <a:ext cx="5396606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Lograr un mayor desarrollo tecnológico</a:t>
            </a:r>
          </a:p>
        </p:txBody>
      </p:sp>
      <p:sp>
        <p:nvSpPr>
          <p:cNvPr id="88" name="Rectángulo: esquinas redondeadas 20">
            <a:extLst>
              <a:ext uri="{FF2B5EF4-FFF2-40B4-BE49-F238E27FC236}">
                <a16:creationId xmlns:a16="http://schemas.microsoft.com/office/drawing/2014/main" id="{0F44E898-A7D3-4894-9F50-FB0B172CE3FD}"/>
              </a:ext>
            </a:extLst>
          </p:cNvPr>
          <p:cNvSpPr/>
          <p:nvPr/>
        </p:nvSpPr>
        <p:spPr>
          <a:xfrm>
            <a:off x="16595603" y="11028581"/>
            <a:ext cx="5396606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Transformación Digital</a:t>
            </a:r>
          </a:p>
        </p:txBody>
      </p:sp>
      <p:sp>
        <p:nvSpPr>
          <p:cNvPr id="89" name="CuadroTexto 31">
            <a:extLst>
              <a:ext uri="{FF2B5EF4-FFF2-40B4-BE49-F238E27FC236}">
                <a16:creationId xmlns:a16="http://schemas.microsoft.com/office/drawing/2014/main" id="{CFD84CF6-C638-4C86-B787-8BCF248E5F3B}"/>
              </a:ext>
            </a:extLst>
          </p:cNvPr>
          <p:cNvSpPr txBox="1"/>
          <p:nvPr/>
        </p:nvSpPr>
        <p:spPr>
          <a:xfrm>
            <a:off x="4408451" y="10748781"/>
            <a:ext cx="670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TALENTO HUMANO Y CULTURA ORGANIZACIONAL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0" name="CuadroTexto 31">
            <a:extLst>
              <a:ext uri="{FF2B5EF4-FFF2-40B4-BE49-F238E27FC236}">
                <a16:creationId xmlns:a16="http://schemas.microsoft.com/office/drawing/2014/main" id="{B7C66ED2-F837-459F-A859-FE741AC0B6F0}"/>
              </a:ext>
            </a:extLst>
          </p:cNvPr>
          <p:cNvSpPr txBox="1"/>
          <p:nvPr/>
        </p:nvSpPr>
        <p:spPr>
          <a:xfrm>
            <a:off x="11021871" y="10706064"/>
            <a:ext cx="45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INNOVACIÓN Y TECNOLOGÍA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1" name="Abrir corchete 90">
            <a:extLst>
              <a:ext uri="{FF2B5EF4-FFF2-40B4-BE49-F238E27FC236}">
                <a16:creationId xmlns:a16="http://schemas.microsoft.com/office/drawing/2014/main" id="{364ACEB7-57F1-498E-B64E-D993B031E877}"/>
              </a:ext>
            </a:extLst>
          </p:cNvPr>
          <p:cNvSpPr/>
          <p:nvPr/>
        </p:nvSpPr>
        <p:spPr>
          <a:xfrm flipH="1">
            <a:off x="22464797" y="3096332"/>
            <a:ext cx="218153" cy="214777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2" name="Abrir corchete 91">
            <a:extLst>
              <a:ext uri="{FF2B5EF4-FFF2-40B4-BE49-F238E27FC236}">
                <a16:creationId xmlns:a16="http://schemas.microsoft.com/office/drawing/2014/main" id="{73C52CF4-FB65-46AE-9061-E88002F47576}"/>
              </a:ext>
            </a:extLst>
          </p:cNvPr>
          <p:cNvSpPr/>
          <p:nvPr/>
        </p:nvSpPr>
        <p:spPr>
          <a:xfrm flipH="1">
            <a:off x="22430861" y="5637266"/>
            <a:ext cx="236844" cy="2357489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3" name="Abrir corchete 92">
            <a:extLst>
              <a:ext uri="{FF2B5EF4-FFF2-40B4-BE49-F238E27FC236}">
                <a16:creationId xmlns:a16="http://schemas.microsoft.com/office/drawing/2014/main" id="{34CFD234-F228-4541-88AB-ED47E852E362}"/>
              </a:ext>
            </a:extLst>
          </p:cNvPr>
          <p:cNvSpPr/>
          <p:nvPr/>
        </p:nvSpPr>
        <p:spPr>
          <a:xfrm flipH="1">
            <a:off x="22487969" y="8445634"/>
            <a:ext cx="179736" cy="166194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4" name="Abrir corchete 93">
            <a:extLst>
              <a:ext uri="{FF2B5EF4-FFF2-40B4-BE49-F238E27FC236}">
                <a16:creationId xmlns:a16="http://schemas.microsoft.com/office/drawing/2014/main" id="{31262887-AA4E-4058-A323-9F3303C918BC}"/>
              </a:ext>
            </a:extLst>
          </p:cNvPr>
          <p:cNvSpPr/>
          <p:nvPr/>
        </p:nvSpPr>
        <p:spPr>
          <a:xfrm flipH="1">
            <a:off x="22452741" y="10565226"/>
            <a:ext cx="218154" cy="2426701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95" name="Conector curvado 78">
            <a:extLst>
              <a:ext uri="{FF2B5EF4-FFF2-40B4-BE49-F238E27FC236}">
                <a16:creationId xmlns:a16="http://schemas.microsoft.com/office/drawing/2014/main" id="{CB72F249-64B8-4825-9979-4D5143EEF8DE}"/>
              </a:ext>
            </a:extLst>
          </p:cNvPr>
          <p:cNvCxnSpPr>
            <a:endCxn id="69" idx="1"/>
          </p:cNvCxnSpPr>
          <p:nvPr/>
        </p:nvCxnSpPr>
        <p:spPr>
          <a:xfrm flipV="1">
            <a:off x="9440255" y="3360796"/>
            <a:ext cx="1336619" cy="896760"/>
          </a:xfrm>
          <a:prstGeom prst="curvedConnector3">
            <a:avLst/>
          </a:prstGeom>
          <a:noFill/>
          <a:ln w="85725" cap="flat" cmpd="sng" algn="ctr">
            <a:solidFill>
              <a:srgbClr val="85BB3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6" name="Conector curvado 79">
            <a:extLst>
              <a:ext uri="{FF2B5EF4-FFF2-40B4-BE49-F238E27FC236}">
                <a16:creationId xmlns:a16="http://schemas.microsoft.com/office/drawing/2014/main" id="{00A794AE-C56B-460D-A27E-C6943048E8D1}"/>
              </a:ext>
            </a:extLst>
          </p:cNvPr>
          <p:cNvCxnSpPr>
            <a:stCxn id="71" idx="1"/>
            <a:endCxn id="69" idx="3"/>
          </p:cNvCxnSpPr>
          <p:nvPr/>
        </p:nvCxnSpPr>
        <p:spPr>
          <a:xfrm rot="10800000">
            <a:off x="15446510" y="3360797"/>
            <a:ext cx="1485975" cy="938513"/>
          </a:xfrm>
          <a:prstGeom prst="curvedConnector3">
            <a:avLst/>
          </a:prstGeom>
          <a:noFill/>
          <a:ln w="85725" cap="flat" cmpd="sng" algn="ctr">
            <a:solidFill>
              <a:srgbClr val="85BB3D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7" name="Flecha: hacia abajo 96">
            <a:extLst>
              <a:ext uri="{FF2B5EF4-FFF2-40B4-BE49-F238E27FC236}">
                <a16:creationId xmlns:a16="http://schemas.microsoft.com/office/drawing/2014/main" id="{42B6FC9F-D6CF-4A2F-84FA-A1CF208E3CA6}"/>
              </a:ext>
            </a:extLst>
          </p:cNvPr>
          <p:cNvSpPr/>
          <p:nvPr/>
        </p:nvSpPr>
        <p:spPr>
          <a:xfrm rot="10800000">
            <a:off x="6516149" y="5059998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lecha: hacia abajo 97">
            <a:extLst>
              <a:ext uri="{FF2B5EF4-FFF2-40B4-BE49-F238E27FC236}">
                <a16:creationId xmlns:a16="http://schemas.microsoft.com/office/drawing/2014/main" id="{DDBF0EF2-92E4-4981-863D-E3562A9F40DD}"/>
              </a:ext>
            </a:extLst>
          </p:cNvPr>
          <p:cNvSpPr/>
          <p:nvPr/>
        </p:nvSpPr>
        <p:spPr>
          <a:xfrm rot="10800000">
            <a:off x="18800443" y="5059538"/>
            <a:ext cx="1166296" cy="584263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echa: hacia abajo 98">
            <a:extLst>
              <a:ext uri="{FF2B5EF4-FFF2-40B4-BE49-F238E27FC236}">
                <a16:creationId xmlns:a16="http://schemas.microsoft.com/office/drawing/2014/main" id="{AD849264-837A-4847-95FA-C1D0EA2FBA52}"/>
              </a:ext>
            </a:extLst>
          </p:cNvPr>
          <p:cNvSpPr/>
          <p:nvPr/>
        </p:nvSpPr>
        <p:spPr>
          <a:xfrm rot="10800000">
            <a:off x="8047212" y="7968702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lecha: hacia abajo 99">
            <a:extLst>
              <a:ext uri="{FF2B5EF4-FFF2-40B4-BE49-F238E27FC236}">
                <a16:creationId xmlns:a16="http://schemas.microsoft.com/office/drawing/2014/main" id="{88953CB8-DF3C-41BA-AC72-3881B2F9A7C2}"/>
              </a:ext>
            </a:extLst>
          </p:cNvPr>
          <p:cNvSpPr/>
          <p:nvPr/>
        </p:nvSpPr>
        <p:spPr>
          <a:xfrm rot="10800000">
            <a:off x="17120230" y="7967445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lecha: hacia abajo 100">
            <a:extLst>
              <a:ext uri="{FF2B5EF4-FFF2-40B4-BE49-F238E27FC236}">
                <a16:creationId xmlns:a16="http://schemas.microsoft.com/office/drawing/2014/main" id="{5742C858-6AD5-4A27-9B57-594D49849C01}"/>
              </a:ext>
            </a:extLst>
          </p:cNvPr>
          <p:cNvSpPr/>
          <p:nvPr/>
        </p:nvSpPr>
        <p:spPr>
          <a:xfrm rot="10800000">
            <a:off x="6516149" y="10085699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lecha: hacia abajo 101">
            <a:extLst>
              <a:ext uri="{FF2B5EF4-FFF2-40B4-BE49-F238E27FC236}">
                <a16:creationId xmlns:a16="http://schemas.microsoft.com/office/drawing/2014/main" id="{6799DE08-5646-48A4-9286-9812D539A1FA}"/>
              </a:ext>
            </a:extLst>
          </p:cNvPr>
          <p:cNvSpPr/>
          <p:nvPr/>
        </p:nvSpPr>
        <p:spPr>
          <a:xfrm rot="10800000">
            <a:off x="18865171" y="10085279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CAD31381-F335-45DF-8E10-732226A98268}"/>
              </a:ext>
            </a:extLst>
          </p:cNvPr>
          <p:cNvSpPr/>
          <p:nvPr/>
        </p:nvSpPr>
        <p:spPr>
          <a:xfrm>
            <a:off x="-1" y="2300086"/>
            <a:ext cx="24382413" cy="6268748"/>
          </a:xfrm>
          <a:prstGeom prst="rect">
            <a:avLst/>
          </a:prstGeom>
          <a:solidFill>
            <a:srgbClr val="A5A5A5">
              <a:lumMod val="20000"/>
              <a:lumOff val="80000"/>
              <a:alpha val="91000"/>
            </a:srgb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87EA34CF-3C53-40E7-8442-0E7B803A3ED1}"/>
              </a:ext>
            </a:extLst>
          </p:cNvPr>
          <p:cNvSpPr/>
          <p:nvPr/>
        </p:nvSpPr>
        <p:spPr>
          <a:xfrm>
            <a:off x="14074" y="10085279"/>
            <a:ext cx="24382413" cy="2976012"/>
          </a:xfrm>
          <a:prstGeom prst="rect">
            <a:avLst/>
          </a:prstGeom>
          <a:solidFill>
            <a:srgbClr val="A5A5A5">
              <a:lumMod val="20000"/>
              <a:lumOff val="80000"/>
              <a:alpha val="91000"/>
            </a:srgb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7025C425-1191-49FB-8990-5365B8822488}"/>
              </a:ext>
            </a:extLst>
          </p:cNvPr>
          <p:cNvGrpSpPr/>
          <p:nvPr/>
        </p:nvGrpSpPr>
        <p:grpSpPr>
          <a:xfrm>
            <a:off x="3436335" y="4453327"/>
            <a:ext cx="10388048" cy="4144566"/>
            <a:chOff x="7996446" y="2384520"/>
            <a:chExt cx="10388048" cy="3558454"/>
          </a:xfrm>
        </p:grpSpPr>
        <p:sp>
          <p:nvSpPr>
            <p:cNvPr id="106" name="Rectángulo: esquinas diagonales redondeadas 105">
              <a:extLst>
                <a:ext uri="{FF2B5EF4-FFF2-40B4-BE49-F238E27FC236}">
                  <a16:creationId xmlns:a16="http://schemas.microsoft.com/office/drawing/2014/main" id="{623AEDCE-D145-461A-8206-44232746B808}"/>
                </a:ext>
              </a:extLst>
            </p:cNvPr>
            <p:cNvSpPr/>
            <p:nvPr/>
          </p:nvSpPr>
          <p:spPr>
            <a:xfrm>
              <a:off x="7996446" y="2384520"/>
              <a:ext cx="10388048" cy="1615683"/>
            </a:xfrm>
            <a:prstGeom prst="round2Diag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ED74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Cumplimiento de promesa de valor en la valoración de daños y autorización de mano de obra de pérdidas menores 96%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Cumplimiento de promesas de valor en indemnizaciones de generales, patrimoniales y vida 90%</a:t>
              </a:r>
            </a:p>
          </p:txBody>
        </p:sp>
        <p:sp>
          <p:nvSpPr>
            <p:cNvPr id="107" name="Flecha: hacia abajo 106">
              <a:extLst>
                <a:ext uri="{FF2B5EF4-FFF2-40B4-BE49-F238E27FC236}">
                  <a16:creationId xmlns:a16="http://schemas.microsoft.com/office/drawing/2014/main" id="{64C6BD24-67E5-49CB-AC1E-ED9D43F877F4}"/>
                </a:ext>
              </a:extLst>
            </p:cNvPr>
            <p:cNvSpPr/>
            <p:nvPr/>
          </p:nvSpPr>
          <p:spPr>
            <a:xfrm rot="10800000">
              <a:off x="12812929" y="4005211"/>
              <a:ext cx="755082" cy="1937763"/>
            </a:xfrm>
            <a:prstGeom prst="downArrow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808C5A81-7944-45CD-BE1A-A73C12BFDB47}"/>
              </a:ext>
            </a:extLst>
          </p:cNvPr>
          <p:cNvGrpSpPr/>
          <p:nvPr/>
        </p:nvGrpSpPr>
        <p:grpSpPr>
          <a:xfrm>
            <a:off x="13531556" y="9872138"/>
            <a:ext cx="8251840" cy="2710039"/>
            <a:chOff x="9062137" y="2384507"/>
            <a:chExt cx="8251840" cy="2326796"/>
          </a:xfrm>
        </p:grpSpPr>
        <p:sp>
          <p:nvSpPr>
            <p:cNvPr id="131" name="Rectángulo: esquinas diagonales redondeadas 130">
              <a:extLst>
                <a:ext uri="{FF2B5EF4-FFF2-40B4-BE49-F238E27FC236}">
                  <a16:creationId xmlns:a16="http://schemas.microsoft.com/office/drawing/2014/main" id="{B3F67DEA-D7F9-4B59-AC68-A78C3E5525FB}"/>
                </a:ext>
              </a:extLst>
            </p:cNvPr>
            <p:cNvSpPr/>
            <p:nvPr/>
          </p:nvSpPr>
          <p:spPr>
            <a:xfrm>
              <a:off x="9062137" y="3755132"/>
              <a:ext cx="8251840" cy="956171"/>
            </a:xfrm>
            <a:prstGeom prst="round2Diag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ED74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Gestión de Cuenta Corriente de Reaseguro 94%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Oportunidad en el registro de la reserva 95%</a:t>
              </a:r>
            </a:p>
          </p:txBody>
        </p:sp>
        <p:sp>
          <p:nvSpPr>
            <p:cNvPr id="132" name="Flecha: hacia abajo 131">
              <a:extLst>
                <a:ext uri="{FF2B5EF4-FFF2-40B4-BE49-F238E27FC236}">
                  <a16:creationId xmlns:a16="http://schemas.microsoft.com/office/drawing/2014/main" id="{9AB436BD-A958-4C35-83DA-95A1CF0D7427}"/>
                </a:ext>
              </a:extLst>
            </p:cNvPr>
            <p:cNvSpPr/>
            <p:nvPr/>
          </p:nvSpPr>
          <p:spPr>
            <a:xfrm>
              <a:off x="12818199" y="2384507"/>
              <a:ext cx="755082" cy="1412586"/>
            </a:xfrm>
            <a:prstGeom prst="downArrow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sp>
        <p:nvSpPr>
          <p:cNvPr id="57" name="Sepcs contenido">
            <a:extLst>
              <a:ext uri="{FF2B5EF4-FFF2-40B4-BE49-F238E27FC236}">
                <a16:creationId xmlns:a16="http://schemas.microsoft.com/office/drawing/2014/main" id="{0A9A8D94-1DE1-4E28-9C03-A2468BBED883}"/>
              </a:ext>
            </a:extLst>
          </p:cNvPr>
          <p:cNvSpPr txBox="1"/>
          <p:nvPr/>
        </p:nvSpPr>
        <p:spPr>
          <a:xfrm>
            <a:off x="1896042" y="908102"/>
            <a:ext cx="20320433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6600" dirty="0">
                <a:solidFill>
                  <a:srgbClr val="265335"/>
                </a:solidFill>
              </a:rPr>
              <a:t>Mapa </a:t>
            </a:r>
            <a:r>
              <a:rPr lang="es-CO" sz="6600" dirty="0">
                <a:solidFill>
                  <a:srgbClr val="75C044"/>
                </a:solidFill>
                <a:latin typeface="Verdana"/>
                <a:ea typeface="Verdana"/>
              </a:rPr>
              <a:t>Estratégico Corporativo </a:t>
            </a:r>
            <a:r>
              <a:rPr lang="es-CO" sz="5400" dirty="0">
                <a:solidFill>
                  <a:srgbClr val="75C044"/>
                </a:solidFill>
                <a:latin typeface="Verdana"/>
                <a:ea typeface="Verdana"/>
              </a:rPr>
              <a:t>2020-2021</a:t>
            </a:r>
            <a:endParaRPr sz="6600" dirty="0">
              <a:solidFill>
                <a:srgbClr val="75C044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8935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>
            <a:extLst>
              <a:ext uri="{FF2B5EF4-FFF2-40B4-BE49-F238E27FC236}">
                <a16:creationId xmlns:a16="http://schemas.microsoft.com/office/drawing/2014/main" id="{6CED3884-2EB3-4DEE-96E4-03142FFE0E5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75C044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75C044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60" name="Nombre del Área">
            <a:extLst>
              <a:ext uri="{FF2B5EF4-FFF2-40B4-BE49-F238E27FC236}">
                <a16:creationId xmlns:a16="http://schemas.microsoft.com/office/drawing/2014/main" id="{5C78CA43-CD55-4DBB-A713-888F3B5806A8}"/>
              </a:ext>
            </a:extLst>
          </p:cNvPr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BCBEC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Geren</a:t>
            </a:r>
            <a:r>
              <a:rPr lang="es-ES" dirty="0" err="1"/>
              <a:t>cia</a:t>
            </a:r>
            <a:r>
              <a:rPr lang="es-ES" dirty="0"/>
              <a:t> de Planeación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BCBEC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53" name="Rectángulo: esquinas redondeadas 19">
            <a:extLst>
              <a:ext uri="{FF2B5EF4-FFF2-40B4-BE49-F238E27FC236}">
                <a16:creationId xmlns:a16="http://schemas.microsoft.com/office/drawing/2014/main" id="{E4F79FE5-C7A9-4EC9-A936-455EF3079815}"/>
              </a:ext>
            </a:extLst>
          </p:cNvPr>
          <p:cNvSpPr/>
          <p:nvPr/>
        </p:nvSpPr>
        <p:spPr>
          <a:xfrm>
            <a:off x="4364629" y="11037106"/>
            <a:ext cx="5867213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ES" sz="2400" b="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Transformación cultura</a:t>
            </a:r>
          </a:p>
        </p:txBody>
      </p:sp>
      <p:sp>
        <p:nvSpPr>
          <p:cNvPr id="54" name="Abrir corchete 53">
            <a:extLst>
              <a:ext uri="{FF2B5EF4-FFF2-40B4-BE49-F238E27FC236}">
                <a16:creationId xmlns:a16="http://schemas.microsoft.com/office/drawing/2014/main" id="{E8F466D8-3031-4517-AB63-05CD475AAC28}"/>
              </a:ext>
            </a:extLst>
          </p:cNvPr>
          <p:cNvSpPr/>
          <p:nvPr/>
        </p:nvSpPr>
        <p:spPr>
          <a:xfrm>
            <a:off x="3578684" y="3039182"/>
            <a:ext cx="170121" cy="214777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5" name="Abrir corchete 54">
            <a:extLst>
              <a:ext uri="{FF2B5EF4-FFF2-40B4-BE49-F238E27FC236}">
                <a16:creationId xmlns:a16="http://schemas.microsoft.com/office/drawing/2014/main" id="{6EAB87AD-24A4-4C68-BFEA-759FA3EDEACB}"/>
              </a:ext>
            </a:extLst>
          </p:cNvPr>
          <p:cNvSpPr/>
          <p:nvPr/>
        </p:nvSpPr>
        <p:spPr>
          <a:xfrm>
            <a:off x="3573794" y="5584741"/>
            <a:ext cx="194571" cy="2358959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2" name="Abrir corchete 61">
            <a:extLst>
              <a:ext uri="{FF2B5EF4-FFF2-40B4-BE49-F238E27FC236}">
                <a16:creationId xmlns:a16="http://schemas.microsoft.com/office/drawing/2014/main" id="{A34BD72F-E04E-4DDB-A36E-F04E0F125BB9}"/>
              </a:ext>
            </a:extLst>
          </p:cNvPr>
          <p:cNvSpPr/>
          <p:nvPr/>
        </p:nvSpPr>
        <p:spPr>
          <a:xfrm>
            <a:off x="3585474" y="8420374"/>
            <a:ext cx="179736" cy="166194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3" name="Abrir corchete 62">
            <a:extLst>
              <a:ext uri="{FF2B5EF4-FFF2-40B4-BE49-F238E27FC236}">
                <a16:creationId xmlns:a16="http://schemas.microsoft.com/office/drawing/2014/main" id="{C4FEA48D-921F-4791-B893-F3928EC2B5B7}"/>
              </a:ext>
            </a:extLst>
          </p:cNvPr>
          <p:cNvSpPr/>
          <p:nvPr/>
        </p:nvSpPr>
        <p:spPr>
          <a:xfrm>
            <a:off x="3581129" y="10507368"/>
            <a:ext cx="179899" cy="2426701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18B4248-4E55-41B3-9592-A8A58A2C62AA}"/>
              </a:ext>
            </a:extLst>
          </p:cNvPr>
          <p:cNvSpPr txBox="1"/>
          <p:nvPr/>
        </p:nvSpPr>
        <p:spPr>
          <a:xfrm>
            <a:off x="507567" y="3653208"/>
            <a:ext cx="277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Financiera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D78E172A-3CD3-40E3-A578-161D43EE62F7}"/>
              </a:ext>
            </a:extLst>
          </p:cNvPr>
          <p:cNvSpPr txBox="1"/>
          <p:nvPr/>
        </p:nvSpPr>
        <p:spPr>
          <a:xfrm>
            <a:off x="507567" y="5972785"/>
            <a:ext cx="2776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Cliente y Mercado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F61D548C-F88F-4766-834C-2288556FE0A0}"/>
              </a:ext>
            </a:extLst>
          </p:cNvPr>
          <p:cNvSpPr txBox="1"/>
          <p:nvPr/>
        </p:nvSpPr>
        <p:spPr>
          <a:xfrm>
            <a:off x="507567" y="8518726"/>
            <a:ext cx="2776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Procesos Internos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9CC8701-6B53-46B2-8298-D6F1E02D3F0C}"/>
              </a:ext>
            </a:extLst>
          </p:cNvPr>
          <p:cNvSpPr txBox="1"/>
          <p:nvPr/>
        </p:nvSpPr>
        <p:spPr>
          <a:xfrm>
            <a:off x="507567" y="10883563"/>
            <a:ext cx="277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Aprendizaje y Desarrollo</a:t>
            </a:r>
          </a:p>
        </p:txBody>
      </p:sp>
      <p:sp>
        <p:nvSpPr>
          <p:cNvPr id="68" name="Rectángulo: esquinas redondeadas 3">
            <a:extLst>
              <a:ext uri="{FF2B5EF4-FFF2-40B4-BE49-F238E27FC236}">
                <a16:creationId xmlns:a16="http://schemas.microsoft.com/office/drawing/2014/main" id="{598B7E1E-2E98-4EFC-83FC-9C1B6B244D23}"/>
              </a:ext>
            </a:extLst>
          </p:cNvPr>
          <p:cNvSpPr/>
          <p:nvPr/>
        </p:nvSpPr>
        <p:spPr>
          <a:xfrm>
            <a:off x="10776874" y="2665173"/>
            <a:ext cx="4669635" cy="1276945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Garantizar la permanente creación de valor para el accionista</a:t>
            </a:r>
            <a:endParaRPr kumimoji="0" lang="es-CO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9" name="Rectángulo: esquinas redondeadas 12">
            <a:extLst>
              <a:ext uri="{FF2B5EF4-FFF2-40B4-BE49-F238E27FC236}">
                <a16:creationId xmlns:a16="http://schemas.microsoft.com/office/drawing/2014/main" id="{6A218FCD-6697-42A9-B38F-55AD3589C1E0}"/>
              </a:ext>
            </a:extLst>
          </p:cNvPr>
          <p:cNvSpPr/>
          <p:nvPr/>
        </p:nvSpPr>
        <p:spPr>
          <a:xfrm>
            <a:off x="4765854" y="3590030"/>
            <a:ext cx="4666889" cy="1310946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Mejorar el índice combinado</a:t>
            </a:r>
          </a:p>
        </p:txBody>
      </p:sp>
      <p:sp>
        <p:nvSpPr>
          <p:cNvPr id="70" name="Rectángulo: esquinas redondeadas 13">
            <a:extLst>
              <a:ext uri="{FF2B5EF4-FFF2-40B4-BE49-F238E27FC236}">
                <a16:creationId xmlns:a16="http://schemas.microsoft.com/office/drawing/2014/main" id="{EE344C9D-BE1A-4905-B0D0-87C43FBB324E}"/>
              </a:ext>
            </a:extLst>
          </p:cNvPr>
          <p:cNvSpPr/>
          <p:nvPr/>
        </p:nvSpPr>
        <p:spPr>
          <a:xfrm>
            <a:off x="16932484" y="3586686"/>
            <a:ext cx="4666889" cy="1310946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Lograr crecimiento real de primas</a:t>
            </a:r>
          </a:p>
        </p:txBody>
      </p:sp>
      <p:sp>
        <p:nvSpPr>
          <p:cNvPr id="71" name="CuadroTexto 31">
            <a:extLst>
              <a:ext uri="{FF2B5EF4-FFF2-40B4-BE49-F238E27FC236}">
                <a16:creationId xmlns:a16="http://schemas.microsoft.com/office/drawing/2014/main" id="{9CA2D7C8-F38D-47AF-9BEE-9C615B618E2F}"/>
              </a:ext>
            </a:extLst>
          </p:cNvPr>
          <p:cNvSpPr txBox="1"/>
          <p:nvPr/>
        </p:nvSpPr>
        <p:spPr>
          <a:xfrm>
            <a:off x="10819404" y="2304813"/>
            <a:ext cx="347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VALOR AL ACCIONISTA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2" name="CuadroTexto 31">
            <a:extLst>
              <a:ext uri="{FF2B5EF4-FFF2-40B4-BE49-F238E27FC236}">
                <a16:creationId xmlns:a16="http://schemas.microsoft.com/office/drawing/2014/main" id="{F97B98E6-AA9D-4F79-ABF6-8F3D4AB4A016}"/>
              </a:ext>
            </a:extLst>
          </p:cNvPr>
          <p:cNvSpPr txBox="1"/>
          <p:nvPr/>
        </p:nvSpPr>
        <p:spPr>
          <a:xfrm>
            <a:off x="4837720" y="3249044"/>
            <a:ext cx="2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PRODUCTIVIDAD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3" name="CuadroTexto 31">
            <a:extLst>
              <a:ext uri="{FF2B5EF4-FFF2-40B4-BE49-F238E27FC236}">
                <a16:creationId xmlns:a16="http://schemas.microsoft.com/office/drawing/2014/main" id="{406F4298-F8FA-4FAC-A983-B68AA20E6D16}"/>
              </a:ext>
            </a:extLst>
          </p:cNvPr>
          <p:cNvSpPr txBox="1"/>
          <p:nvPr/>
        </p:nvSpPr>
        <p:spPr>
          <a:xfrm>
            <a:off x="16983276" y="3252322"/>
            <a:ext cx="2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CRECIMIENTO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4" name="Rectángulo redondeado 56">
            <a:extLst>
              <a:ext uri="{FF2B5EF4-FFF2-40B4-BE49-F238E27FC236}">
                <a16:creationId xmlns:a16="http://schemas.microsoft.com/office/drawing/2014/main" id="{9A450484-0470-48F8-8129-275A2E15D11D}"/>
              </a:ext>
            </a:extLst>
          </p:cNvPr>
          <p:cNvSpPr/>
          <p:nvPr/>
        </p:nvSpPr>
        <p:spPr>
          <a:xfrm>
            <a:off x="3765373" y="5605253"/>
            <a:ext cx="18665488" cy="2231922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5" name="Rectángulo: esquinas redondeadas 14">
            <a:extLst>
              <a:ext uri="{FF2B5EF4-FFF2-40B4-BE49-F238E27FC236}">
                <a16:creationId xmlns:a16="http://schemas.microsoft.com/office/drawing/2014/main" id="{0EABE65A-D77A-4809-AC3A-A698C9E9F41C}"/>
              </a:ext>
            </a:extLst>
          </p:cNvPr>
          <p:cNvSpPr/>
          <p:nvPr/>
        </p:nvSpPr>
        <p:spPr>
          <a:xfrm>
            <a:off x="4676765" y="6087875"/>
            <a:ext cx="4845065" cy="1549719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Mejorar la percepción del cliente</a:t>
            </a:r>
          </a:p>
        </p:txBody>
      </p:sp>
      <p:sp>
        <p:nvSpPr>
          <p:cNvPr id="76" name="Rectángulo: esquinas redondeadas 15">
            <a:extLst>
              <a:ext uri="{FF2B5EF4-FFF2-40B4-BE49-F238E27FC236}">
                <a16:creationId xmlns:a16="http://schemas.microsoft.com/office/drawing/2014/main" id="{2606A1F9-911D-448F-942B-32A80EA9EDF3}"/>
              </a:ext>
            </a:extLst>
          </p:cNvPr>
          <p:cNvSpPr/>
          <p:nvPr/>
        </p:nvSpPr>
        <p:spPr>
          <a:xfrm>
            <a:off x="10776874" y="6097350"/>
            <a:ext cx="4669635" cy="1549719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Crecer los ingresos en cada uno de los segmentos de interés</a:t>
            </a:r>
          </a:p>
        </p:txBody>
      </p:sp>
      <p:sp>
        <p:nvSpPr>
          <p:cNvPr id="77" name="Rectángulo: esquinas redondeadas 17">
            <a:extLst>
              <a:ext uri="{FF2B5EF4-FFF2-40B4-BE49-F238E27FC236}">
                <a16:creationId xmlns:a16="http://schemas.microsoft.com/office/drawing/2014/main" id="{552D2334-ED46-4425-8566-56FE09C2CA00}"/>
              </a:ext>
            </a:extLst>
          </p:cNvPr>
          <p:cNvSpPr/>
          <p:nvPr/>
        </p:nvSpPr>
        <p:spPr>
          <a:xfrm>
            <a:off x="16790640" y="6101258"/>
            <a:ext cx="4808733" cy="1546073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Crecer el porcentaje de participación en el mercado asegurador</a:t>
            </a:r>
            <a:endParaRPr kumimoji="0" lang="es-CO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8" name="CuadroTexto 31">
            <a:extLst>
              <a:ext uri="{FF2B5EF4-FFF2-40B4-BE49-F238E27FC236}">
                <a16:creationId xmlns:a16="http://schemas.microsoft.com/office/drawing/2014/main" id="{464B8B61-7DF9-4EF4-A1E0-A8CE2C88F998}"/>
              </a:ext>
            </a:extLst>
          </p:cNvPr>
          <p:cNvSpPr txBox="1"/>
          <p:nvPr/>
        </p:nvSpPr>
        <p:spPr>
          <a:xfrm>
            <a:off x="4803387" y="5715950"/>
            <a:ext cx="353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PROPUESTA DE VALOR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9" name="CuadroTexto 31">
            <a:extLst>
              <a:ext uri="{FF2B5EF4-FFF2-40B4-BE49-F238E27FC236}">
                <a16:creationId xmlns:a16="http://schemas.microsoft.com/office/drawing/2014/main" id="{D8C0EEB6-A954-4EC8-BB0B-9E5EFA1580BF}"/>
              </a:ext>
            </a:extLst>
          </p:cNvPr>
          <p:cNvSpPr txBox="1"/>
          <p:nvPr/>
        </p:nvSpPr>
        <p:spPr>
          <a:xfrm>
            <a:off x="10819404" y="5715950"/>
            <a:ext cx="22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CLIENTES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0" name="CuadroTexto 31">
            <a:extLst>
              <a:ext uri="{FF2B5EF4-FFF2-40B4-BE49-F238E27FC236}">
                <a16:creationId xmlns:a16="http://schemas.microsoft.com/office/drawing/2014/main" id="{4CC2178F-06C9-460F-9C38-FA4ADAEDE4F6}"/>
              </a:ext>
            </a:extLst>
          </p:cNvPr>
          <p:cNvSpPr txBox="1"/>
          <p:nvPr/>
        </p:nvSpPr>
        <p:spPr>
          <a:xfrm>
            <a:off x="16873924" y="5728777"/>
            <a:ext cx="22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MERCADO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1" name="Rectángulo redondeado 65">
            <a:extLst>
              <a:ext uri="{FF2B5EF4-FFF2-40B4-BE49-F238E27FC236}">
                <a16:creationId xmlns:a16="http://schemas.microsoft.com/office/drawing/2014/main" id="{48D42FA6-75D5-47E6-A2FE-CB65DBA998E6}"/>
              </a:ext>
            </a:extLst>
          </p:cNvPr>
          <p:cNvSpPr/>
          <p:nvPr/>
        </p:nvSpPr>
        <p:spPr>
          <a:xfrm>
            <a:off x="3758584" y="8541028"/>
            <a:ext cx="18706213" cy="1430586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2" name="Rectángulo: esquinas redondeadas 18">
            <a:extLst>
              <a:ext uri="{FF2B5EF4-FFF2-40B4-BE49-F238E27FC236}">
                <a16:creationId xmlns:a16="http://schemas.microsoft.com/office/drawing/2014/main" id="{000F25A3-5788-4818-BD31-62AFFED8EAA2}"/>
              </a:ext>
            </a:extLst>
          </p:cNvPr>
          <p:cNvSpPr/>
          <p:nvPr/>
        </p:nvSpPr>
        <p:spPr>
          <a:xfrm>
            <a:off x="4936778" y="8774823"/>
            <a:ext cx="7387164" cy="1019845"/>
          </a:xfrm>
          <a:prstGeom prst="roundRect">
            <a:avLst/>
          </a:prstGeom>
          <a:solidFill>
            <a:srgbClr val="BED740"/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Hacer eficientes los procesos críticos</a:t>
            </a:r>
          </a:p>
        </p:txBody>
      </p:sp>
      <p:sp>
        <p:nvSpPr>
          <p:cNvPr id="83" name="Rectángulo: esquinas redondeadas 18">
            <a:extLst>
              <a:ext uri="{FF2B5EF4-FFF2-40B4-BE49-F238E27FC236}">
                <a16:creationId xmlns:a16="http://schemas.microsoft.com/office/drawing/2014/main" id="{F5CFEFC2-8805-42D7-8186-AF7BC5D56ADE}"/>
              </a:ext>
            </a:extLst>
          </p:cNvPr>
          <p:cNvSpPr/>
          <p:nvPr/>
        </p:nvSpPr>
        <p:spPr>
          <a:xfrm>
            <a:off x="14009796" y="8795145"/>
            <a:ext cx="7387164" cy="1019843"/>
          </a:xfrm>
          <a:prstGeom prst="roundRect">
            <a:avLst/>
          </a:prstGeom>
          <a:solidFill>
            <a:srgbClr val="BED740"/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Asegurar la efectiva gestión de riesgos de la compañía</a:t>
            </a:r>
          </a:p>
        </p:txBody>
      </p:sp>
      <p:sp>
        <p:nvSpPr>
          <p:cNvPr id="84" name="CuadroTexto 31">
            <a:extLst>
              <a:ext uri="{FF2B5EF4-FFF2-40B4-BE49-F238E27FC236}">
                <a16:creationId xmlns:a16="http://schemas.microsoft.com/office/drawing/2014/main" id="{45EAAAE6-A9F4-4D26-8BE5-5EDE8298C106}"/>
              </a:ext>
            </a:extLst>
          </p:cNvPr>
          <p:cNvSpPr txBox="1"/>
          <p:nvPr/>
        </p:nvSpPr>
        <p:spPr>
          <a:xfrm>
            <a:off x="3911459" y="8206960"/>
            <a:ext cx="378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PROCESOS Y RIESGOS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5" name="Rectángulo redondeado 69">
            <a:extLst>
              <a:ext uri="{FF2B5EF4-FFF2-40B4-BE49-F238E27FC236}">
                <a16:creationId xmlns:a16="http://schemas.microsoft.com/office/drawing/2014/main" id="{ED3CE014-643B-4107-8B63-A911F30DF970}"/>
              </a:ext>
            </a:extLst>
          </p:cNvPr>
          <p:cNvSpPr/>
          <p:nvPr/>
        </p:nvSpPr>
        <p:spPr>
          <a:xfrm>
            <a:off x="3758584" y="10601207"/>
            <a:ext cx="18706213" cy="2169030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6" name="Rectángulo: esquinas redondeadas 20">
            <a:extLst>
              <a:ext uri="{FF2B5EF4-FFF2-40B4-BE49-F238E27FC236}">
                <a16:creationId xmlns:a16="http://schemas.microsoft.com/office/drawing/2014/main" id="{0D86B87A-6C75-413E-99A2-90F815EBF683}"/>
              </a:ext>
            </a:extLst>
          </p:cNvPr>
          <p:cNvSpPr/>
          <p:nvPr/>
        </p:nvSpPr>
        <p:spPr>
          <a:xfrm>
            <a:off x="10726409" y="11016775"/>
            <a:ext cx="5396606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400" b="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Lograr un mayor desarrollo tecnológico</a:t>
            </a:r>
          </a:p>
        </p:txBody>
      </p:sp>
      <p:sp>
        <p:nvSpPr>
          <p:cNvPr id="87" name="Rectángulo: esquinas redondeadas 20">
            <a:extLst>
              <a:ext uri="{FF2B5EF4-FFF2-40B4-BE49-F238E27FC236}">
                <a16:creationId xmlns:a16="http://schemas.microsoft.com/office/drawing/2014/main" id="{5F2204ED-CD25-4855-9139-15FAF7865E90}"/>
              </a:ext>
            </a:extLst>
          </p:cNvPr>
          <p:cNvSpPr/>
          <p:nvPr/>
        </p:nvSpPr>
        <p:spPr>
          <a:xfrm>
            <a:off x="16595603" y="10971431"/>
            <a:ext cx="5396606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400" b="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Transformación Digital</a:t>
            </a:r>
          </a:p>
        </p:txBody>
      </p:sp>
      <p:sp>
        <p:nvSpPr>
          <p:cNvPr id="88" name="CuadroTexto 31">
            <a:extLst>
              <a:ext uri="{FF2B5EF4-FFF2-40B4-BE49-F238E27FC236}">
                <a16:creationId xmlns:a16="http://schemas.microsoft.com/office/drawing/2014/main" id="{0BB9163C-C309-4513-BBA6-E0C1C9DE8766}"/>
              </a:ext>
            </a:extLst>
          </p:cNvPr>
          <p:cNvSpPr txBox="1"/>
          <p:nvPr/>
        </p:nvSpPr>
        <p:spPr>
          <a:xfrm>
            <a:off x="4408451" y="10691631"/>
            <a:ext cx="670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TALENTO HUMANO Y CULTURA ORGANIZACIONAL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9" name="CuadroTexto 31">
            <a:extLst>
              <a:ext uri="{FF2B5EF4-FFF2-40B4-BE49-F238E27FC236}">
                <a16:creationId xmlns:a16="http://schemas.microsoft.com/office/drawing/2014/main" id="{5F68204A-0F9C-4757-AB7C-9C1BC7FFBD2C}"/>
              </a:ext>
            </a:extLst>
          </p:cNvPr>
          <p:cNvSpPr txBox="1"/>
          <p:nvPr/>
        </p:nvSpPr>
        <p:spPr>
          <a:xfrm>
            <a:off x="11021871" y="10648914"/>
            <a:ext cx="45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INNOVACIÓN Y TECNOLOGÍA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0" name="Abrir corchete 89">
            <a:extLst>
              <a:ext uri="{FF2B5EF4-FFF2-40B4-BE49-F238E27FC236}">
                <a16:creationId xmlns:a16="http://schemas.microsoft.com/office/drawing/2014/main" id="{33268FC8-3A1F-42BE-BB4B-4A122496B8C1}"/>
              </a:ext>
            </a:extLst>
          </p:cNvPr>
          <p:cNvSpPr/>
          <p:nvPr/>
        </p:nvSpPr>
        <p:spPr>
          <a:xfrm flipH="1">
            <a:off x="22464797" y="3039182"/>
            <a:ext cx="218153" cy="214777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1" name="Abrir corchete 90">
            <a:extLst>
              <a:ext uri="{FF2B5EF4-FFF2-40B4-BE49-F238E27FC236}">
                <a16:creationId xmlns:a16="http://schemas.microsoft.com/office/drawing/2014/main" id="{F31BD43C-61B7-4A76-BB1C-836B39BBF2B0}"/>
              </a:ext>
            </a:extLst>
          </p:cNvPr>
          <p:cNvSpPr/>
          <p:nvPr/>
        </p:nvSpPr>
        <p:spPr>
          <a:xfrm flipH="1">
            <a:off x="22430861" y="5580116"/>
            <a:ext cx="236844" cy="2357489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2" name="Abrir corchete 91">
            <a:extLst>
              <a:ext uri="{FF2B5EF4-FFF2-40B4-BE49-F238E27FC236}">
                <a16:creationId xmlns:a16="http://schemas.microsoft.com/office/drawing/2014/main" id="{34F5A871-939D-41B2-943B-5C878450197A}"/>
              </a:ext>
            </a:extLst>
          </p:cNvPr>
          <p:cNvSpPr/>
          <p:nvPr/>
        </p:nvSpPr>
        <p:spPr>
          <a:xfrm flipH="1">
            <a:off x="22487969" y="8388484"/>
            <a:ext cx="179736" cy="166194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3" name="Abrir corchete 92">
            <a:extLst>
              <a:ext uri="{FF2B5EF4-FFF2-40B4-BE49-F238E27FC236}">
                <a16:creationId xmlns:a16="http://schemas.microsoft.com/office/drawing/2014/main" id="{07E1AFD6-5592-422C-A29F-F9D55DA33887}"/>
              </a:ext>
            </a:extLst>
          </p:cNvPr>
          <p:cNvSpPr/>
          <p:nvPr/>
        </p:nvSpPr>
        <p:spPr>
          <a:xfrm flipH="1">
            <a:off x="22452741" y="10508076"/>
            <a:ext cx="218154" cy="2426701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94" name="Conector curvado 78">
            <a:extLst>
              <a:ext uri="{FF2B5EF4-FFF2-40B4-BE49-F238E27FC236}">
                <a16:creationId xmlns:a16="http://schemas.microsoft.com/office/drawing/2014/main" id="{C65B34BA-BAD2-49D7-9823-313FFFE8FDEB}"/>
              </a:ext>
            </a:extLst>
          </p:cNvPr>
          <p:cNvCxnSpPr>
            <a:endCxn id="68" idx="1"/>
          </p:cNvCxnSpPr>
          <p:nvPr/>
        </p:nvCxnSpPr>
        <p:spPr>
          <a:xfrm flipV="1">
            <a:off x="9440255" y="3303646"/>
            <a:ext cx="1336619" cy="896760"/>
          </a:xfrm>
          <a:prstGeom prst="curvedConnector3">
            <a:avLst/>
          </a:prstGeom>
          <a:noFill/>
          <a:ln w="85725" cap="flat" cmpd="sng" algn="ctr">
            <a:solidFill>
              <a:srgbClr val="85BB3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95" name="Conector curvado 79">
            <a:extLst>
              <a:ext uri="{FF2B5EF4-FFF2-40B4-BE49-F238E27FC236}">
                <a16:creationId xmlns:a16="http://schemas.microsoft.com/office/drawing/2014/main" id="{34A6C5EE-9FF8-499A-9E04-0399119AAF72}"/>
              </a:ext>
            </a:extLst>
          </p:cNvPr>
          <p:cNvCxnSpPr>
            <a:stCxn id="70" idx="1"/>
            <a:endCxn id="68" idx="3"/>
          </p:cNvCxnSpPr>
          <p:nvPr/>
        </p:nvCxnSpPr>
        <p:spPr>
          <a:xfrm rot="10800000">
            <a:off x="15446510" y="3303647"/>
            <a:ext cx="1485975" cy="938513"/>
          </a:xfrm>
          <a:prstGeom prst="curvedConnector3">
            <a:avLst/>
          </a:prstGeom>
          <a:noFill/>
          <a:ln w="85725" cap="flat" cmpd="sng" algn="ctr">
            <a:solidFill>
              <a:srgbClr val="85BB3D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6" name="Flecha: hacia abajo 95">
            <a:extLst>
              <a:ext uri="{FF2B5EF4-FFF2-40B4-BE49-F238E27FC236}">
                <a16:creationId xmlns:a16="http://schemas.microsoft.com/office/drawing/2014/main" id="{85CC9B13-A0E4-4205-B33B-07A7D8148E13}"/>
              </a:ext>
            </a:extLst>
          </p:cNvPr>
          <p:cNvSpPr/>
          <p:nvPr/>
        </p:nvSpPr>
        <p:spPr>
          <a:xfrm rot="10800000">
            <a:off x="6516149" y="5002848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lecha: hacia abajo 96">
            <a:extLst>
              <a:ext uri="{FF2B5EF4-FFF2-40B4-BE49-F238E27FC236}">
                <a16:creationId xmlns:a16="http://schemas.microsoft.com/office/drawing/2014/main" id="{73E9A63C-A23D-4AC7-89E3-2C4DEE251053}"/>
              </a:ext>
            </a:extLst>
          </p:cNvPr>
          <p:cNvSpPr/>
          <p:nvPr/>
        </p:nvSpPr>
        <p:spPr>
          <a:xfrm rot="10800000">
            <a:off x="18800443" y="5002388"/>
            <a:ext cx="1166296" cy="584263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lecha: hacia abajo 97">
            <a:extLst>
              <a:ext uri="{FF2B5EF4-FFF2-40B4-BE49-F238E27FC236}">
                <a16:creationId xmlns:a16="http://schemas.microsoft.com/office/drawing/2014/main" id="{162C8ED5-5C24-4923-B298-AD18775FD41E}"/>
              </a:ext>
            </a:extLst>
          </p:cNvPr>
          <p:cNvSpPr/>
          <p:nvPr/>
        </p:nvSpPr>
        <p:spPr>
          <a:xfrm rot="10800000">
            <a:off x="8047212" y="7911552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echa: hacia abajo 98">
            <a:extLst>
              <a:ext uri="{FF2B5EF4-FFF2-40B4-BE49-F238E27FC236}">
                <a16:creationId xmlns:a16="http://schemas.microsoft.com/office/drawing/2014/main" id="{423BFC41-4BD4-4549-BFAA-D5E22ACD3276}"/>
              </a:ext>
            </a:extLst>
          </p:cNvPr>
          <p:cNvSpPr/>
          <p:nvPr/>
        </p:nvSpPr>
        <p:spPr>
          <a:xfrm rot="10800000">
            <a:off x="17120230" y="7910295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lecha: hacia abajo 99">
            <a:extLst>
              <a:ext uri="{FF2B5EF4-FFF2-40B4-BE49-F238E27FC236}">
                <a16:creationId xmlns:a16="http://schemas.microsoft.com/office/drawing/2014/main" id="{7BED2FC8-044E-429D-BC02-99928D45B7B5}"/>
              </a:ext>
            </a:extLst>
          </p:cNvPr>
          <p:cNvSpPr/>
          <p:nvPr/>
        </p:nvSpPr>
        <p:spPr>
          <a:xfrm rot="10800000">
            <a:off x="6516149" y="10028549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Flecha: hacia abajo 100">
            <a:extLst>
              <a:ext uri="{FF2B5EF4-FFF2-40B4-BE49-F238E27FC236}">
                <a16:creationId xmlns:a16="http://schemas.microsoft.com/office/drawing/2014/main" id="{1B9F84C6-83C4-4806-B151-D0F174B4B235}"/>
              </a:ext>
            </a:extLst>
          </p:cNvPr>
          <p:cNvSpPr/>
          <p:nvPr/>
        </p:nvSpPr>
        <p:spPr>
          <a:xfrm rot="10800000">
            <a:off x="18865171" y="10028129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id="{531A18E3-F45C-43D6-934A-4C4CB6055CD0}"/>
              </a:ext>
            </a:extLst>
          </p:cNvPr>
          <p:cNvSpPr/>
          <p:nvPr/>
        </p:nvSpPr>
        <p:spPr>
          <a:xfrm>
            <a:off x="-1" y="2304812"/>
            <a:ext cx="24382413" cy="8307581"/>
          </a:xfrm>
          <a:prstGeom prst="rect">
            <a:avLst/>
          </a:prstGeom>
          <a:solidFill>
            <a:srgbClr val="A5A5A5">
              <a:lumMod val="20000"/>
              <a:lumOff val="80000"/>
              <a:alpha val="91000"/>
            </a:srgb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3" name="Grupo 102">
            <a:extLst>
              <a:ext uri="{FF2B5EF4-FFF2-40B4-BE49-F238E27FC236}">
                <a16:creationId xmlns:a16="http://schemas.microsoft.com/office/drawing/2014/main" id="{71D4E92F-4CE6-464D-B4B8-4955A92AE139}"/>
              </a:ext>
            </a:extLst>
          </p:cNvPr>
          <p:cNvGrpSpPr/>
          <p:nvPr/>
        </p:nvGrpSpPr>
        <p:grpSpPr>
          <a:xfrm>
            <a:off x="10424775" y="6775463"/>
            <a:ext cx="5776854" cy="3825323"/>
            <a:chOff x="10297856" y="2808550"/>
            <a:chExt cx="5776854" cy="2280794"/>
          </a:xfrm>
        </p:grpSpPr>
        <p:sp>
          <p:nvSpPr>
            <p:cNvPr id="104" name="Rectángulo: esquinas diagonales redondeadas 103">
              <a:extLst>
                <a:ext uri="{FF2B5EF4-FFF2-40B4-BE49-F238E27FC236}">
                  <a16:creationId xmlns:a16="http://schemas.microsoft.com/office/drawing/2014/main" id="{C86F170B-158A-4D03-AAB3-CCDA681677EF}"/>
                </a:ext>
              </a:extLst>
            </p:cNvPr>
            <p:cNvSpPr/>
            <p:nvPr/>
          </p:nvSpPr>
          <p:spPr>
            <a:xfrm>
              <a:off x="10297856" y="2808550"/>
              <a:ext cx="5776854" cy="848646"/>
            </a:xfrm>
            <a:prstGeom prst="round2Diag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ED74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Cumplir la gestión de proyectos de desarrollo tecnológico 95%</a:t>
              </a:r>
            </a:p>
          </p:txBody>
        </p:sp>
        <p:sp>
          <p:nvSpPr>
            <p:cNvPr id="105" name="Flecha: hacia abajo 104">
              <a:extLst>
                <a:ext uri="{FF2B5EF4-FFF2-40B4-BE49-F238E27FC236}">
                  <a16:creationId xmlns:a16="http://schemas.microsoft.com/office/drawing/2014/main" id="{FED88352-0056-48BE-9770-92EFF8771A3E}"/>
                </a:ext>
              </a:extLst>
            </p:cNvPr>
            <p:cNvSpPr/>
            <p:nvPr/>
          </p:nvSpPr>
          <p:spPr>
            <a:xfrm rot="10800000">
              <a:off x="12814117" y="3657196"/>
              <a:ext cx="755082" cy="1432148"/>
            </a:xfrm>
            <a:prstGeom prst="downArrow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grpSp>
        <p:nvGrpSpPr>
          <p:cNvPr id="106" name="Grupo 105">
            <a:extLst>
              <a:ext uri="{FF2B5EF4-FFF2-40B4-BE49-F238E27FC236}">
                <a16:creationId xmlns:a16="http://schemas.microsoft.com/office/drawing/2014/main" id="{F9199B3E-6B26-4FCC-9977-E1B05B0E16FF}"/>
              </a:ext>
            </a:extLst>
          </p:cNvPr>
          <p:cNvGrpSpPr/>
          <p:nvPr/>
        </p:nvGrpSpPr>
        <p:grpSpPr>
          <a:xfrm>
            <a:off x="16316271" y="8280681"/>
            <a:ext cx="6143220" cy="2368235"/>
            <a:chOff x="10208648" y="2643139"/>
            <a:chExt cx="6143220" cy="2033324"/>
          </a:xfrm>
        </p:grpSpPr>
        <p:sp>
          <p:nvSpPr>
            <p:cNvPr id="107" name="Rectángulo: esquinas diagonales redondeadas 106">
              <a:extLst>
                <a:ext uri="{FF2B5EF4-FFF2-40B4-BE49-F238E27FC236}">
                  <a16:creationId xmlns:a16="http://schemas.microsoft.com/office/drawing/2014/main" id="{9881A584-6A15-4BFB-8101-3090A59391B9}"/>
                </a:ext>
              </a:extLst>
            </p:cNvPr>
            <p:cNvSpPr/>
            <p:nvPr/>
          </p:nvSpPr>
          <p:spPr>
            <a:xfrm>
              <a:off x="10208648" y="2643139"/>
              <a:ext cx="6143220" cy="1441492"/>
            </a:xfrm>
            <a:prstGeom prst="round2Diag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ED74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Ventas digitales de SOAT $10.067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Cumplir la gestión de proyectos de transformación digital 95%</a:t>
              </a:r>
            </a:p>
          </p:txBody>
        </p:sp>
        <p:sp>
          <p:nvSpPr>
            <p:cNvPr id="108" name="Flecha: hacia abajo 107">
              <a:extLst>
                <a:ext uri="{FF2B5EF4-FFF2-40B4-BE49-F238E27FC236}">
                  <a16:creationId xmlns:a16="http://schemas.microsoft.com/office/drawing/2014/main" id="{E7508226-DDE6-46EF-81A1-9F33C9F09B0E}"/>
                </a:ext>
              </a:extLst>
            </p:cNvPr>
            <p:cNvSpPr/>
            <p:nvPr/>
          </p:nvSpPr>
          <p:spPr>
            <a:xfrm rot="10800000">
              <a:off x="12906419" y="3966995"/>
              <a:ext cx="755082" cy="709468"/>
            </a:xfrm>
            <a:prstGeom prst="downArrow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7E740B34-7C4C-49D7-9A33-E66C07DBCE5D}"/>
              </a:ext>
            </a:extLst>
          </p:cNvPr>
          <p:cNvGrpSpPr/>
          <p:nvPr/>
        </p:nvGrpSpPr>
        <p:grpSpPr>
          <a:xfrm>
            <a:off x="2263835" y="4757615"/>
            <a:ext cx="10388048" cy="5854776"/>
            <a:chOff x="7983809" y="3330692"/>
            <a:chExt cx="10388048" cy="5026817"/>
          </a:xfrm>
        </p:grpSpPr>
        <p:sp>
          <p:nvSpPr>
            <p:cNvPr id="129" name="Rectángulo: esquinas diagonales redondeadas 128">
              <a:extLst>
                <a:ext uri="{FF2B5EF4-FFF2-40B4-BE49-F238E27FC236}">
                  <a16:creationId xmlns:a16="http://schemas.microsoft.com/office/drawing/2014/main" id="{B332B59B-2157-4A1A-B6FB-FACD3559012C}"/>
                </a:ext>
              </a:extLst>
            </p:cNvPr>
            <p:cNvSpPr/>
            <p:nvPr/>
          </p:nvSpPr>
          <p:spPr>
            <a:xfrm>
              <a:off x="7983809" y="3330692"/>
              <a:ext cx="10388048" cy="1345901"/>
            </a:xfrm>
            <a:prstGeom prst="round2Diag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ED74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Índice cultura de felicidad 74,5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Índice de satisfacción actividades para la certificación de La Compañía como Empresa Familiarmente Responsable 80% </a:t>
              </a:r>
            </a:p>
          </p:txBody>
        </p:sp>
        <p:sp>
          <p:nvSpPr>
            <p:cNvPr id="130" name="Flecha: hacia abajo 129">
              <a:extLst>
                <a:ext uri="{FF2B5EF4-FFF2-40B4-BE49-F238E27FC236}">
                  <a16:creationId xmlns:a16="http://schemas.microsoft.com/office/drawing/2014/main" id="{EC934AB0-463A-4618-9984-F57F6294BFD5}"/>
                </a:ext>
              </a:extLst>
            </p:cNvPr>
            <p:cNvSpPr/>
            <p:nvPr/>
          </p:nvSpPr>
          <p:spPr>
            <a:xfrm rot="10800000">
              <a:off x="12597690" y="4683366"/>
              <a:ext cx="755082" cy="3674143"/>
            </a:xfrm>
            <a:prstGeom prst="downArrow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sp>
        <p:nvSpPr>
          <p:cNvPr id="59" name="Sepcs contenido">
            <a:extLst>
              <a:ext uri="{FF2B5EF4-FFF2-40B4-BE49-F238E27FC236}">
                <a16:creationId xmlns:a16="http://schemas.microsoft.com/office/drawing/2014/main" id="{840D3ACD-C1AB-464D-9AF7-D605AC99D0A8}"/>
              </a:ext>
            </a:extLst>
          </p:cNvPr>
          <p:cNvSpPr txBox="1"/>
          <p:nvPr/>
        </p:nvSpPr>
        <p:spPr>
          <a:xfrm>
            <a:off x="1896042" y="908102"/>
            <a:ext cx="20320433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6600" dirty="0">
                <a:solidFill>
                  <a:srgbClr val="265335"/>
                </a:solidFill>
              </a:rPr>
              <a:t>Mapa </a:t>
            </a:r>
            <a:r>
              <a:rPr lang="es-CO" sz="6600" dirty="0">
                <a:solidFill>
                  <a:srgbClr val="75C044"/>
                </a:solidFill>
                <a:latin typeface="Verdana"/>
                <a:ea typeface="Verdana"/>
              </a:rPr>
              <a:t>Estratégico Corporativo </a:t>
            </a:r>
            <a:r>
              <a:rPr lang="es-CO" sz="5400" dirty="0">
                <a:solidFill>
                  <a:srgbClr val="75C044"/>
                </a:solidFill>
                <a:latin typeface="Verdana"/>
                <a:ea typeface="Verdana"/>
              </a:rPr>
              <a:t>2020-2021</a:t>
            </a:r>
            <a:endParaRPr sz="6600" dirty="0">
              <a:solidFill>
                <a:srgbClr val="75C044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0477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>
            <a:extLst>
              <a:ext uri="{FF2B5EF4-FFF2-40B4-BE49-F238E27FC236}">
                <a16:creationId xmlns:a16="http://schemas.microsoft.com/office/drawing/2014/main" id="{CF1BCF19-8065-48FD-9500-01904A9910B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75C044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75C044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2" name="Nombre del Área">
            <a:extLst>
              <a:ext uri="{FF2B5EF4-FFF2-40B4-BE49-F238E27FC236}">
                <a16:creationId xmlns:a16="http://schemas.microsoft.com/office/drawing/2014/main" id="{B7FEC9D5-95CA-44E1-8C06-20EAA542AC84}"/>
              </a:ext>
            </a:extLst>
          </p:cNvPr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BCBEC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Gere</a:t>
            </a:r>
            <a:r>
              <a:rPr lang="es-ES" dirty="0" err="1"/>
              <a:t>ncia</a:t>
            </a:r>
            <a:r>
              <a:rPr lang="es-ES" dirty="0"/>
              <a:t> de Planeación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BCBEC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94FF253F-9D38-43E9-B95D-3EA9515AAEA0}"/>
              </a:ext>
            </a:extLst>
          </p:cNvPr>
          <p:cNvSpPr/>
          <p:nvPr/>
        </p:nvSpPr>
        <p:spPr>
          <a:xfrm rot="16200000" flipV="1">
            <a:off x="23044612" y="12625661"/>
            <a:ext cx="944880" cy="792480"/>
          </a:xfrm>
          <a:prstGeom prst="chevron">
            <a:avLst/>
          </a:prstGeom>
          <a:solidFill>
            <a:srgbClr val="77C42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Sepcs contenido">
            <a:extLst>
              <a:ext uri="{FF2B5EF4-FFF2-40B4-BE49-F238E27FC236}">
                <a16:creationId xmlns:a16="http://schemas.microsoft.com/office/drawing/2014/main" id="{31ED6399-A256-49C1-A69B-BE8C0DE6029E}"/>
              </a:ext>
            </a:extLst>
          </p:cNvPr>
          <p:cNvSpPr txBox="1"/>
          <p:nvPr/>
        </p:nvSpPr>
        <p:spPr>
          <a:xfrm>
            <a:off x="2096794" y="1283759"/>
            <a:ext cx="20601793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6000" dirty="0">
                <a:solidFill>
                  <a:srgbClr val="265335"/>
                </a:solidFill>
              </a:rPr>
              <a:t>Objetivos </a:t>
            </a:r>
            <a:r>
              <a:rPr lang="es-CO" sz="6000" dirty="0">
                <a:solidFill>
                  <a:srgbClr val="75C044"/>
                </a:solidFill>
                <a:latin typeface="Verdana"/>
                <a:ea typeface="Verdana"/>
              </a:rPr>
              <a:t>Estratégicos alienado a los proyectos</a:t>
            </a:r>
            <a:endParaRPr sz="6000" dirty="0">
              <a:solidFill>
                <a:srgbClr val="75C044"/>
              </a:solidFill>
              <a:latin typeface="Verdana"/>
              <a:ea typeface="Verdan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AE46796-E9B0-465A-997D-3DC77BAC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021" y="2667180"/>
            <a:ext cx="20019832" cy="976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9763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>
            <a:extLst>
              <a:ext uri="{FF2B5EF4-FFF2-40B4-BE49-F238E27FC236}">
                <a16:creationId xmlns:a16="http://schemas.microsoft.com/office/drawing/2014/main" id="{CF1BCF19-8065-48FD-9500-01904A9910B0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75C044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75C044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2" name="Nombre del Área">
            <a:extLst>
              <a:ext uri="{FF2B5EF4-FFF2-40B4-BE49-F238E27FC236}">
                <a16:creationId xmlns:a16="http://schemas.microsoft.com/office/drawing/2014/main" id="{B7FEC9D5-95CA-44E1-8C06-20EAA542AC84}"/>
              </a:ext>
            </a:extLst>
          </p:cNvPr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BCBEC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Gere</a:t>
            </a:r>
            <a:r>
              <a:rPr lang="es-ES" dirty="0" err="1"/>
              <a:t>ncia</a:t>
            </a:r>
            <a:r>
              <a:rPr lang="es-ES" dirty="0"/>
              <a:t> de Planeación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BCBEC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94FF253F-9D38-43E9-B95D-3EA9515AAEA0}"/>
              </a:ext>
            </a:extLst>
          </p:cNvPr>
          <p:cNvSpPr/>
          <p:nvPr/>
        </p:nvSpPr>
        <p:spPr>
          <a:xfrm rot="16200000" flipV="1">
            <a:off x="23044612" y="12625661"/>
            <a:ext cx="944880" cy="792480"/>
          </a:xfrm>
          <a:prstGeom prst="chevron">
            <a:avLst/>
          </a:prstGeom>
          <a:solidFill>
            <a:srgbClr val="77C42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Sepcs contenido">
            <a:extLst>
              <a:ext uri="{FF2B5EF4-FFF2-40B4-BE49-F238E27FC236}">
                <a16:creationId xmlns:a16="http://schemas.microsoft.com/office/drawing/2014/main" id="{31ED6399-A256-49C1-A69B-BE8C0DE6029E}"/>
              </a:ext>
            </a:extLst>
          </p:cNvPr>
          <p:cNvSpPr txBox="1"/>
          <p:nvPr/>
        </p:nvSpPr>
        <p:spPr>
          <a:xfrm>
            <a:off x="2096794" y="1283759"/>
            <a:ext cx="20601793" cy="1067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6000" dirty="0">
                <a:solidFill>
                  <a:srgbClr val="265335"/>
                </a:solidFill>
              </a:rPr>
              <a:t>Objetivos </a:t>
            </a:r>
            <a:r>
              <a:rPr lang="es-CO" sz="6000" dirty="0">
                <a:solidFill>
                  <a:srgbClr val="75C044"/>
                </a:solidFill>
                <a:latin typeface="Verdana"/>
                <a:ea typeface="Verdana"/>
              </a:rPr>
              <a:t>Estratégicos alienado a los proyectos</a:t>
            </a:r>
            <a:endParaRPr sz="6000" dirty="0">
              <a:solidFill>
                <a:srgbClr val="75C044"/>
              </a:solidFill>
              <a:latin typeface="Verdana"/>
              <a:ea typeface="Verdana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BB3C1AB-F7C0-4818-859C-7E7343188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52" y="2440506"/>
            <a:ext cx="18001301" cy="88349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0E8F1C6-D26F-4005-9770-B7A42CA66D53}"/>
              </a:ext>
            </a:extLst>
          </p:cNvPr>
          <p:cNvSpPr txBox="1"/>
          <p:nvPr/>
        </p:nvSpPr>
        <p:spPr>
          <a:xfrm>
            <a:off x="2590800" y="11643810"/>
            <a:ext cx="5156200" cy="8829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Presupuesto Aprobado (Impacto P&amp;G gasto + inversión):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EF46FF4-41F4-4FC8-9850-152C7FA7D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0" y="11606114"/>
            <a:ext cx="3678152" cy="91154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D2F3848-C101-460A-ABF0-DCD9D408E114}"/>
              </a:ext>
            </a:extLst>
          </p:cNvPr>
          <p:cNvSpPr txBox="1"/>
          <p:nvPr/>
        </p:nvSpPr>
        <p:spPr>
          <a:xfrm>
            <a:off x="13792200" y="11846039"/>
            <a:ext cx="7772400" cy="51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O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Fuente de financiamiento: Recursos Propios</a:t>
            </a:r>
          </a:p>
        </p:txBody>
      </p:sp>
    </p:spTree>
    <p:extLst>
      <p:ext uri="{BB962C8B-B14F-4D97-AF65-F5344CB8AC3E}">
        <p14:creationId xmlns:p14="http://schemas.microsoft.com/office/powerpoint/2010/main" val="54901865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64" name="Nombre del Área"/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dirty="0"/>
              <a:t>Gerencia de Planeación</a:t>
            </a:r>
            <a:endParaRPr dirty="0"/>
          </a:p>
        </p:txBody>
      </p:sp>
      <p:sp>
        <p:nvSpPr>
          <p:cNvPr id="65" name="Sepcs contenido"/>
          <p:cNvSpPr txBox="1"/>
          <p:nvPr/>
        </p:nvSpPr>
        <p:spPr>
          <a:xfrm>
            <a:off x="10987333" y="664352"/>
            <a:ext cx="3331039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8000" dirty="0">
                <a:solidFill>
                  <a:srgbClr val="265335"/>
                </a:solidFill>
              </a:rPr>
              <a:t>DOFA</a:t>
            </a:r>
            <a:endParaRPr sz="80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C3BB96-D18A-4BEE-B88C-489C6154D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9185365"/>
              </p:ext>
            </p:extLst>
          </p:nvPr>
        </p:nvGraphicFramePr>
        <p:xfrm>
          <a:off x="1301290" y="2316480"/>
          <a:ext cx="21781420" cy="479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636EE862-781D-4E30-B389-F4EA25D1E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3488719"/>
              </p:ext>
            </p:extLst>
          </p:nvPr>
        </p:nvGraphicFramePr>
        <p:xfrm>
          <a:off x="1301290" y="7659862"/>
          <a:ext cx="21781420" cy="4792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22851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sp>
        <p:nvSpPr>
          <p:cNvPr id="70" name="Nombre del Área"/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dirty="0"/>
              <a:t>Gerencia de Planeación</a:t>
            </a:r>
            <a:endParaRPr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4BF2429-D6FB-4027-8856-9BF460FE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07" y="927830"/>
            <a:ext cx="11964328" cy="1170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7" name="Nombre del Área"/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dirty="0"/>
              <a:t>Gerencia de Planeación</a:t>
            </a:r>
            <a:endParaRPr dirty="0"/>
          </a:p>
        </p:txBody>
      </p:sp>
      <p:sp>
        <p:nvSpPr>
          <p:cNvPr id="8" name="Sepcs contenido">
            <a:extLst>
              <a:ext uri="{FF2B5EF4-FFF2-40B4-BE49-F238E27FC236}">
                <a16:creationId xmlns:a16="http://schemas.microsoft.com/office/drawing/2014/main" id="{0929F47E-A86C-4BBC-AD29-655C38D5FD30}"/>
              </a:ext>
            </a:extLst>
          </p:cNvPr>
          <p:cNvSpPr txBox="1"/>
          <p:nvPr/>
        </p:nvSpPr>
        <p:spPr>
          <a:xfrm>
            <a:off x="8271048" y="664352"/>
            <a:ext cx="8763617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8000" dirty="0">
                <a:solidFill>
                  <a:srgbClr val="265335"/>
                </a:solidFill>
              </a:rPr>
              <a:t>Misión </a:t>
            </a:r>
            <a:r>
              <a:rPr lang="es-CO" sz="8000" dirty="0">
                <a:solidFill>
                  <a:srgbClr val="75C044"/>
                </a:solidFill>
                <a:latin typeface="Verdana"/>
                <a:ea typeface="Verdana"/>
              </a:rPr>
              <a:t>y</a:t>
            </a:r>
            <a:r>
              <a:rPr lang="es-CO" sz="8000" dirty="0">
                <a:solidFill>
                  <a:srgbClr val="265335"/>
                </a:solidFill>
              </a:rPr>
              <a:t> </a:t>
            </a:r>
            <a:r>
              <a:rPr lang="es-CO" sz="8000" dirty="0">
                <a:solidFill>
                  <a:srgbClr val="75C044"/>
                </a:solidFill>
                <a:latin typeface="Verdana"/>
                <a:ea typeface="Verdana"/>
              </a:rPr>
              <a:t>Visión</a:t>
            </a:r>
            <a:endParaRPr sz="8000" dirty="0">
              <a:solidFill>
                <a:srgbClr val="75C044"/>
              </a:solidFill>
              <a:latin typeface="Verdana"/>
              <a:ea typeface="Verdana"/>
            </a:endParaRPr>
          </a:p>
        </p:txBody>
      </p:sp>
      <p:sp>
        <p:nvSpPr>
          <p:cNvPr id="9" name="2 Forma libre">
            <a:extLst>
              <a:ext uri="{FF2B5EF4-FFF2-40B4-BE49-F238E27FC236}">
                <a16:creationId xmlns:a16="http://schemas.microsoft.com/office/drawing/2014/main" id="{E0276292-B1F7-4563-9C6F-3320C8618034}"/>
              </a:ext>
            </a:extLst>
          </p:cNvPr>
          <p:cNvSpPr/>
          <p:nvPr/>
        </p:nvSpPr>
        <p:spPr>
          <a:xfrm rot="16200000">
            <a:off x="101834" y="7839553"/>
            <a:ext cx="4201288" cy="862187"/>
          </a:xfrm>
          <a:custGeom>
            <a:avLst/>
            <a:gdLst>
              <a:gd name="connsiteX0" fmla="*/ 0 w 4201288"/>
              <a:gd name="connsiteY0" fmla="*/ 0 h 862187"/>
              <a:gd name="connsiteX1" fmla="*/ 4201288 w 4201288"/>
              <a:gd name="connsiteY1" fmla="*/ 0 h 862187"/>
              <a:gd name="connsiteX2" fmla="*/ 4201288 w 4201288"/>
              <a:gd name="connsiteY2" fmla="*/ 862187 h 862187"/>
              <a:gd name="connsiteX3" fmla="*/ 0 w 4201288"/>
              <a:gd name="connsiteY3" fmla="*/ 862187 h 862187"/>
              <a:gd name="connsiteX4" fmla="*/ 0 w 4201288"/>
              <a:gd name="connsiteY4" fmla="*/ 0 h 86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1288" h="862187">
                <a:moveTo>
                  <a:pt x="0" y="0"/>
                </a:moveTo>
                <a:lnTo>
                  <a:pt x="4201288" y="0"/>
                </a:lnTo>
                <a:lnTo>
                  <a:pt x="4201288" y="862187"/>
                </a:lnTo>
                <a:lnTo>
                  <a:pt x="0" y="86218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760401" bIns="0" numCol="1" spcCol="1270" anchor="t" anchorCtr="0">
            <a:noAutofit/>
          </a:bodyPr>
          <a:lstStyle/>
          <a:p>
            <a:pPr lvl="0" algn="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6600" kern="1200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Misión</a:t>
            </a:r>
            <a:endParaRPr lang="es-CO" sz="6600" kern="1200" dirty="0">
              <a:solidFill>
                <a:srgbClr val="204D3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4 Forma libre">
            <a:extLst>
              <a:ext uri="{FF2B5EF4-FFF2-40B4-BE49-F238E27FC236}">
                <a16:creationId xmlns:a16="http://schemas.microsoft.com/office/drawing/2014/main" id="{DCF8A3C4-3159-4C75-AB13-ADE5F653836A}"/>
              </a:ext>
            </a:extLst>
          </p:cNvPr>
          <p:cNvSpPr/>
          <p:nvPr/>
        </p:nvSpPr>
        <p:spPr>
          <a:xfrm>
            <a:off x="2787851" y="5675616"/>
            <a:ext cx="9252318" cy="4201288"/>
          </a:xfrm>
          <a:custGeom>
            <a:avLst/>
            <a:gdLst>
              <a:gd name="connsiteX0" fmla="*/ 0 w 4294606"/>
              <a:gd name="connsiteY0" fmla="*/ 0 h 4201288"/>
              <a:gd name="connsiteX1" fmla="*/ 4294606 w 4294606"/>
              <a:gd name="connsiteY1" fmla="*/ 0 h 4201288"/>
              <a:gd name="connsiteX2" fmla="*/ 4294606 w 4294606"/>
              <a:gd name="connsiteY2" fmla="*/ 4201288 h 4201288"/>
              <a:gd name="connsiteX3" fmla="*/ 0 w 4294606"/>
              <a:gd name="connsiteY3" fmla="*/ 4201288 h 4201288"/>
              <a:gd name="connsiteX4" fmla="*/ 0 w 4294606"/>
              <a:gd name="connsiteY4" fmla="*/ 0 h 420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606" h="4201288">
                <a:moveTo>
                  <a:pt x="0" y="0"/>
                </a:moveTo>
                <a:lnTo>
                  <a:pt x="4294606" y="0"/>
                </a:lnTo>
                <a:lnTo>
                  <a:pt x="4294606" y="4201288"/>
                </a:lnTo>
                <a:lnTo>
                  <a:pt x="0" y="4201288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63576" tIns="760401" rIns="163576" bIns="163576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_tradnl" sz="3000" b="0" kern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Apoyar la administración de riesgos a través del aseguramiento de las entidades estatales y del mercado privado, con personal altamente calificado, aliados estratégicos y una red de oficinas con cobertura nacional. </a:t>
            </a:r>
          </a:p>
          <a:p>
            <a:pPr lvl="1" indent="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CO" sz="3000" b="0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_tradnl" sz="3000" b="0" kern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Generar tranquilidad, confianza y bienestar a los clientes, valor para los accionistas, y desarrollo social mediante la inversión de nuestras utilidades por parte del Gobierno nacional.</a:t>
            </a:r>
            <a:endParaRPr lang="es-CO" sz="3000" b="0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7 Forma libre">
            <a:extLst>
              <a:ext uri="{FF2B5EF4-FFF2-40B4-BE49-F238E27FC236}">
                <a16:creationId xmlns:a16="http://schemas.microsoft.com/office/drawing/2014/main" id="{63EF1782-44F5-495D-8F84-8742A396A773}"/>
              </a:ext>
            </a:extLst>
          </p:cNvPr>
          <p:cNvSpPr/>
          <p:nvPr/>
        </p:nvSpPr>
        <p:spPr>
          <a:xfrm rot="16200000">
            <a:off x="11944922" y="7499311"/>
            <a:ext cx="4201288" cy="862187"/>
          </a:xfrm>
          <a:custGeom>
            <a:avLst/>
            <a:gdLst>
              <a:gd name="connsiteX0" fmla="*/ 0 w 4201288"/>
              <a:gd name="connsiteY0" fmla="*/ 0 h 862187"/>
              <a:gd name="connsiteX1" fmla="*/ 4201288 w 4201288"/>
              <a:gd name="connsiteY1" fmla="*/ 0 h 862187"/>
              <a:gd name="connsiteX2" fmla="*/ 4201288 w 4201288"/>
              <a:gd name="connsiteY2" fmla="*/ 862187 h 862187"/>
              <a:gd name="connsiteX3" fmla="*/ 0 w 4201288"/>
              <a:gd name="connsiteY3" fmla="*/ 862187 h 862187"/>
              <a:gd name="connsiteX4" fmla="*/ 0 w 4201288"/>
              <a:gd name="connsiteY4" fmla="*/ 0 h 86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1288" h="862187">
                <a:moveTo>
                  <a:pt x="0" y="0"/>
                </a:moveTo>
                <a:lnTo>
                  <a:pt x="4201288" y="0"/>
                </a:lnTo>
                <a:lnTo>
                  <a:pt x="4201288" y="862187"/>
                </a:lnTo>
                <a:lnTo>
                  <a:pt x="0" y="862187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-1" tIns="-1" rIns="760401" bIns="0" numCol="1" spcCol="1270" anchor="t" anchorCtr="0">
            <a:noAutofit/>
          </a:bodyPr>
          <a:lstStyle/>
          <a:p>
            <a:pPr lvl="0" algn="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6600" kern="1200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Visión</a:t>
            </a:r>
            <a:endParaRPr lang="es-CO" sz="6600" kern="1200" dirty="0">
              <a:solidFill>
                <a:srgbClr val="204D38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8 Forma libre">
            <a:extLst>
              <a:ext uri="{FF2B5EF4-FFF2-40B4-BE49-F238E27FC236}">
                <a16:creationId xmlns:a16="http://schemas.microsoft.com/office/drawing/2014/main" id="{D7B61EA7-4BCF-4179-BAE6-BD39990C6642}"/>
              </a:ext>
            </a:extLst>
          </p:cNvPr>
          <p:cNvSpPr/>
          <p:nvPr/>
        </p:nvSpPr>
        <p:spPr>
          <a:xfrm>
            <a:off x="14804033" y="5675616"/>
            <a:ext cx="8086059" cy="4201288"/>
          </a:xfrm>
          <a:custGeom>
            <a:avLst/>
            <a:gdLst>
              <a:gd name="connsiteX0" fmla="*/ 0 w 4294606"/>
              <a:gd name="connsiteY0" fmla="*/ 0 h 4201288"/>
              <a:gd name="connsiteX1" fmla="*/ 4294606 w 4294606"/>
              <a:gd name="connsiteY1" fmla="*/ 0 h 4201288"/>
              <a:gd name="connsiteX2" fmla="*/ 4294606 w 4294606"/>
              <a:gd name="connsiteY2" fmla="*/ 4201288 h 4201288"/>
              <a:gd name="connsiteX3" fmla="*/ 0 w 4294606"/>
              <a:gd name="connsiteY3" fmla="*/ 4201288 h 4201288"/>
              <a:gd name="connsiteX4" fmla="*/ 0 w 4294606"/>
              <a:gd name="connsiteY4" fmla="*/ 0 h 420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606" h="4201288">
                <a:moveTo>
                  <a:pt x="0" y="0"/>
                </a:moveTo>
                <a:lnTo>
                  <a:pt x="4294606" y="0"/>
                </a:lnTo>
                <a:lnTo>
                  <a:pt x="4294606" y="4201288"/>
                </a:lnTo>
                <a:lnTo>
                  <a:pt x="0" y="420128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28016" tIns="760401" rIns="128016" bIns="128016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_tradnl" sz="3000" b="0" kern="12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Previsora en 2021 consolidará su liderazgo en el aseguramiento del sector estatal, se posicionará en el mercado privado y será reconocida por su rentabilidad, mediante  procesos eficientes, transformación digital y cultura de servicio al cliente. </a:t>
            </a:r>
            <a:endParaRPr lang="es-CO" sz="3000" b="0" kern="12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9 Rectángulo">
            <a:extLst>
              <a:ext uri="{FF2B5EF4-FFF2-40B4-BE49-F238E27FC236}">
                <a16:creationId xmlns:a16="http://schemas.microsoft.com/office/drawing/2014/main" id="{D74EEF31-D51C-4451-857B-5A9F4D0E8914}"/>
              </a:ext>
            </a:extLst>
          </p:cNvPr>
          <p:cNvSpPr/>
          <p:nvPr/>
        </p:nvSpPr>
        <p:spPr>
          <a:xfrm>
            <a:off x="14804033" y="3002439"/>
            <a:ext cx="2792268" cy="2827321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6000" b="-26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6 Rectángulo">
            <a:extLst>
              <a:ext uri="{FF2B5EF4-FFF2-40B4-BE49-F238E27FC236}">
                <a16:creationId xmlns:a16="http://schemas.microsoft.com/office/drawing/2014/main" id="{58D9C40E-5F8A-4DB9-9332-CFBEC1C8CDE9}"/>
              </a:ext>
            </a:extLst>
          </p:cNvPr>
          <p:cNvSpPr/>
          <p:nvPr/>
        </p:nvSpPr>
        <p:spPr>
          <a:xfrm>
            <a:off x="2479291" y="3002441"/>
            <a:ext cx="3110982" cy="3167562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8" t="-14000" r="-338" b="-14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77" name="Nombre del Área"/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dirty="0"/>
              <a:t>Gerencia de Planeación</a:t>
            </a:r>
            <a:endParaRPr dirty="0"/>
          </a:p>
        </p:txBody>
      </p:sp>
      <p:sp>
        <p:nvSpPr>
          <p:cNvPr id="8" name="Sepcs contenido">
            <a:extLst>
              <a:ext uri="{FF2B5EF4-FFF2-40B4-BE49-F238E27FC236}">
                <a16:creationId xmlns:a16="http://schemas.microsoft.com/office/drawing/2014/main" id="{0929F47E-A86C-4BBC-AD29-655C38D5FD30}"/>
              </a:ext>
            </a:extLst>
          </p:cNvPr>
          <p:cNvSpPr txBox="1"/>
          <p:nvPr/>
        </p:nvSpPr>
        <p:spPr>
          <a:xfrm>
            <a:off x="6970216" y="664352"/>
            <a:ext cx="11365290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8000" dirty="0">
                <a:solidFill>
                  <a:srgbClr val="265335"/>
                </a:solidFill>
              </a:rPr>
              <a:t>Temas </a:t>
            </a:r>
            <a:r>
              <a:rPr lang="es-CO" sz="8000" dirty="0">
                <a:solidFill>
                  <a:srgbClr val="75C044"/>
                </a:solidFill>
                <a:latin typeface="Verdana"/>
                <a:ea typeface="Verdana"/>
              </a:rPr>
              <a:t>Estratégicos</a:t>
            </a:r>
            <a:endParaRPr sz="8000" dirty="0">
              <a:solidFill>
                <a:srgbClr val="75C044"/>
              </a:solidFill>
              <a:latin typeface="Verdana"/>
              <a:ea typeface="Verdana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ACBEE26-0863-4CB2-90A5-D5E5DE4A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60" y="1935104"/>
            <a:ext cx="16003500" cy="1035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8359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77" name="Nombre del Área"/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rPr lang="es-ES" dirty="0"/>
              <a:t>Gerencia de Planeación</a:t>
            </a:r>
            <a:endParaRPr dirty="0"/>
          </a:p>
        </p:txBody>
      </p:sp>
      <p:sp>
        <p:nvSpPr>
          <p:cNvPr id="8" name="Sepcs contenido">
            <a:extLst>
              <a:ext uri="{FF2B5EF4-FFF2-40B4-BE49-F238E27FC236}">
                <a16:creationId xmlns:a16="http://schemas.microsoft.com/office/drawing/2014/main" id="{0929F47E-A86C-4BBC-AD29-655C38D5FD30}"/>
              </a:ext>
            </a:extLst>
          </p:cNvPr>
          <p:cNvSpPr txBox="1"/>
          <p:nvPr/>
        </p:nvSpPr>
        <p:spPr>
          <a:xfrm>
            <a:off x="7590578" y="664352"/>
            <a:ext cx="10124567" cy="1375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8000" dirty="0">
                <a:solidFill>
                  <a:srgbClr val="265335"/>
                </a:solidFill>
              </a:rPr>
              <a:t>MEGA </a:t>
            </a:r>
            <a:r>
              <a:rPr lang="es-CO" sz="8000" dirty="0">
                <a:solidFill>
                  <a:srgbClr val="75C044"/>
                </a:solidFill>
                <a:latin typeface="Verdana"/>
                <a:ea typeface="Verdana"/>
              </a:rPr>
              <a:t>2020-2021</a:t>
            </a:r>
            <a:endParaRPr sz="8000" dirty="0">
              <a:solidFill>
                <a:srgbClr val="75C044"/>
              </a:solidFill>
              <a:latin typeface="Verdana"/>
              <a:ea typeface="Verdana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57CD4465-435D-434E-B359-B0A445DC8941}"/>
              </a:ext>
            </a:extLst>
          </p:cNvPr>
          <p:cNvGrpSpPr/>
          <p:nvPr/>
        </p:nvGrpSpPr>
        <p:grpSpPr>
          <a:xfrm>
            <a:off x="6677240" y="2177907"/>
            <a:ext cx="10999594" cy="10325982"/>
            <a:chOff x="6677240" y="2177907"/>
            <a:chExt cx="10999594" cy="10325982"/>
          </a:xfrm>
        </p:grpSpPr>
        <p:sp>
          <p:nvSpPr>
            <p:cNvPr id="7" name="Elipse 66">
              <a:extLst>
                <a:ext uri="{FF2B5EF4-FFF2-40B4-BE49-F238E27FC236}">
                  <a16:creationId xmlns:a16="http://schemas.microsoft.com/office/drawing/2014/main" id="{3030DD58-D8CB-41CC-9BC5-1B6FF9EA5C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660382" y="5085356"/>
              <a:ext cx="1033306" cy="1099958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9" name="Elipse 67">
              <a:extLst>
                <a:ext uri="{FF2B5EF4-FFF2-40B4-BE49-F238E27FC236}">
                  <a16:creationId xmlns:a16="http://schemas.microsoft.com/office/drawing/2014/main" id="{931ED00A-236F-420F-A36E-5CC54F3D4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581397" y="5098827"/>
              <a:ext cx="1191285" cy="10999588"/>
            </a:xfrm>
            <a:prstGeom prst="ellipse">
              <a:avLst/>
            </a:prstGeom>
            <a:solidFill>
              <a:srgbClr val="204D38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0" name="Elipse 75">
              <a:extLst>
                <a:ext uri="{FF2B5EF4-FFF2-40B4-BE49-F238E27FC236}">
                  <a16:creationId xmlns:a16="http://schemas.microsoft.com/office/drawing/2014/main" id="{995EA94C-3C9C-4D40-AF32-24EF16ECB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700071" y="846087"/>
              <a:ext cx="657233" cy="3335807"/>
            </a:xfrm>
            <a:prstGeom prst="ellipse">
              <a:avLst/>
            </a:prstGeom>
            <a:solidFill>
              <a:srgbClr val="204D38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Elipse 66">
              <a:extLst>
                <a:ext uri="{FF2B5EF4-FFF2-40B4-BE49-F238E27FC236}">
                  <a16:creationId xmlns:a16="http://schemas.microsoft.com/office/drawing/2014/main" id="{8C9831C5-B1EF-41DB-A659-847F3A14C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272150" y="3107859"/>
              <a:ext cx="1553459" cy="7875254"/>
            </a:xfrm>
            <a:prstGeom prst="ellipse">
              <a:avLst/>
            </a:prstGeom>
            <a:solidFill>
              <a:srgbClr val="67BD48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Elipse 69">
              <a:extLst>
                <a:ext uri="{FF2B5EF4-FFF2-40B4-BE49-F238E27FC236}">
                  <a16:creationId xmlns:a16="http://schemas.microsoft.com/office/drawing/2014/main" id="{2E936336-C22E-4D88-B90D-F897FF12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441162" y="2297432"/>
              <a:ext cx="1175053" cy="5915038"/>
            </a:xfrm>
            <a:prstGeom prst="ellipse">
              <a:avLst/>
            </a:prstGeom>
            <a:solidFill>
              <a:srgbClr val="F89A3B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3" name="Elipse 70">
              <a:extLst>
                <a:ext uri="{FF2B5EF4-FFF2-40B4-BE49-F238E27FC236}">
                  <a16:creationId xmlns:a16="http://schemas.microsoft.com/office/drawing/2014/main" id="{5E4304A7-1820-4D37-B445-8F64539FE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441162" y="2297432"/>
              <a:ext cx="1175053" cy="5915038"/>
            </a:xfrm>
            <a:prstGeom prst="ellipse">
              <a:avLst/>
            </a:prstGeom>
            <a:solidFill>
              <a:srgbClr val="F89A3B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4" name="Elipse 72">
              <a:extLst>
                <a:ext uri="{FF2B5EF4-FFF2-40B4-BE49-F238E27FC236}">
                  <a16:creationId xmlns:a16="http://schemas.microsoft.com/office/drawing/2014/main" id="{C21D925C-BDF0-4B99-9E22-6CE4E9859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590532" y="1508246"/>
              <a:ext cx="876311" cy="4436279"/>
            </a:xfrm>
            <a:prstGeom prst="ellipse">
              <a:avLst/>
            </a:prstGeom>
            <a:solidFill>
              <a:srgbClr val="BED740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6" name="Forma libre 74">
              <a:extLst>
                <a:ext uri="{FF2B5EF4-FFF2-40B4-BE49-F238E27FC236}">
                  <a16:creationId xmlns:a16="http://schemas.microsoft.com/office/drawing/2014/main" id="{F9E7AD4B-346B-40A1-AEF3-F0FDA27513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37020" y="2284976"/>
              <a:ext cx="1583334" cy="4436279"/>
            </a:xfrm>
            <a:custGeom>
              <a:avLst/>
              <a:gdLst>
                <a:gd name="T0" fmla="*/ 44 w 159"/>
                <a:gd name="T1" fmla="*/ 258 h 258"/>
                <a:gd name="T2" fmla="*/ 0 w 159"/>
                <a:gd name="T3" fmla="*/ 129 h 258"/>
                <a:gd name="T4" fmla="*/ 44 w 159"/>
                <a:gd name="T5" fmla="*/ 0 h 258"/>
                <a:gd name="T6" fmla="*/ 159 w 159"/>
                <a:gd name="T7" fmla="*/ 0 h 258"/>
                <a:gd name="T8" fmla="*/ 115 w 159"/>
                <a:gd name="T9" fmla="*/ 129 h 258"/>
                <a:gd name="T10" fmla="*/ 159 w 159"/>
                <a:gd name="T11" fmla="*/ 258 h 258"/>
                <a:gd name="T12" fmla="*/ 44 w 159"/>
                <a:gd name="T13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58">
                  <a:moveTo>
                    <a:pt x="44" y="258"/>
                  </a:moveTo>
                  <a:cubicBezTo>
                    <a:pt x="19" y="258"/>
                    <a:pt x="0" y="200"/>
                    <a:pt x="0" y="129"/>
                  </a:cubicBezTo>
                  <a:cubicBezTo>
                    <a:pt x="0" y="58"/>
                    <a:pt x="19" y="0"/>
                    <a:pt x="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34" y="0"/>
                    <a:pt x="115" y="58"/>
                    <a:pt x="115" y="129"/>
                  </a:cubicBezTo>
                  <a:cubicBezTo>
                    <a:pt x="115" y="200"/>
                    <a:pt x="134" y="258"/>
                    <a:pt x="159" y="258"/>
                  </a:cubicBezTo>
                  <a:lnTo>
                    <a:pt x="44" y="258"/>
                  </a:lnTo>
                  <a:close/>
                </a:path>
              </a:pathLst>
            </a:custGeom>
            <a:solidFill>
              <a:srgbClr val="BED740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Elipse 73">
              <a:extLst>
                <a:ext uri="{FF2B5EF4-FFF2-40B4-BE49-F238E27FC236}">
                  <a16:creationId xmlns:a16="http://schemas.microsoft.com/office/drawing/2014/main" id="{70EE0F6F-3863-49A4-98EF-92C699747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590532" y="1493310"/>
              <a:ext cx="876311" cy="4436279"/>
            </a:xfrm>
            <a:prstGeom prst="ellipse">
              <a:avLst/>
            </a:prstGeom>
            <a:solidFill>
              <a:srgbClr val="BED740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8" name="Forma libre 77">
              <a:extLst>
                <a:ext uri="{FF2B5EF4-FFF2-40B4-BE49-F238E27FC236}">
                  <a16:creationId xmlns:a16="http://schemas.microsoft.com/office/drawing/2014/main" id="{B3795742-7799-4643-B621-9CF10490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436183" y="1431124"/>
              <a:ext cx="1185010" cy="3335807"/>
            </a:xfrm>
            <a:custGeom>
              <a:avLst/>
              <a:gdLst>
                <a:gd name="T0" fmla="*/ 33 w 119"/>
                <a:gd name="T1" fmla="*/ 194 h 194"/>
                <a:gd name="T2" fmla="*/ 0 w 119"/>
                <a:gd name="T3" fmla="*/ 97 h 194"/>
                <a:gd name="T4" fmla="*/ 33 w 119"/>
                <a:gd name="T5" fmla="*/ 0 h 194"/>
                <a:gd name="T6" fmla="*/ 119 w 119"/>
                <a:gd name="T7" fmla="*/ 0 h 194"/>
                <a:gd name="T8" fmla="*/ 86 w 119"/>
                <a:gd name="T9" fmla="*/ 97 h 194"/>
                <a:gd name="T10" fmla="*/ 119 w 119"/>
                <a:gd name="T11" fmla="*/ 194 h 194"/>
                <a:gd name="T12" fmla="*/ 33 w 119"/>
                <a:gd name="T13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94">
                  <a:moveTo>
                    <a:pt x="33" y="194"/>
                  </a:moveTo>
                  <a:cubicBezTo>
                    <a:pt x="14" y="194"/>
                    <a:pt x="0" y="151"/>
                    <a:pt x="0" y="97"/>
                  </a:cubicBezTo>
                  <a:cubicBezTo>
                    <a:pt x="0" y="44"/>
                    <a:pt x="14" y="0"/>
                    <a:pt x="33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00" y="0"/>
                    <a:pt x="86" y="44"/>
                    <a:pt x="86" y="97"/>
                  </a:cubicBezTo>
                  <a:cubicBezTo>
                    <a:pt x="86" y="151"/>
                    <a:pt x="100" y="194"/>
                    <a:pt x="119" y="194"/>
                  </a:cubicBezTo>
                  <a:lnTo>
                    <a:pt x="33" y="194"/>
                  </a:lnTo>
                  <a:close/>
                </a:path>
              </a:pathLst>
            </a:custGeom>
            <a:solidFill>
              <a:srgbClr val="204D38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9" name="Elipse 76">
              <a:extLst>
                <a:ext uri="{FF2B5EF4-FFF2-40B4-BE49-F238E27FC236}">
                  <a16:creationId xmlns:a16="http://schemas.microsoft.com/office/drawing/2014/main" id="{DE868F00-E193-4260-8E1B-0F5798362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700071" y="838620"/>
              <a:ext cx="657233" cy="3335807"/>
            </a:xfrm>
            <a:prstGeom prst="ellipse">
              <a:avLst/>
            </a:prstGeom>
            <a:solidFill>
              <a:srgbClr val="204D38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0" name="Elipse 66">
              <a:extLst>
                <a:ext uri="{FF2B5EF4-FFF2-40B4-BE49-F238E27FC236}">
                  <a16:creationId xmlns:a16="http://schemas.microsoft.com/office/drawing/2014/main" id="{6A18BBEC-852C-45F9-8C06-37CC79C74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445799" y="4177428"/>
              <a:ext cx="1266743" cy="934933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1" name="Forma libre 68">
              <a:extLst>
                <a:ext uri="{FF2B5EF4-FFF2-40B4-BE49-F238E27FC236}">
                  <a16:creationId xmlns:a16="http://schemas.microsoft.com/office/drawing/2014/main" id="{C17CE410-9B16-49DC-AC65-3661A56F4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882158" y="5223613"/>
              <a:ext cx="2394025" cy="9349335"/>
            </a:xfrm>
            <a:custGeom>
              <a:avLst/>
              <a:gdLst>
                <a:gd name="T0" fmla="*/ 79 w 283"/>
                <a:gd name="T1" fmla="*/ 458 h 458"/>
                <a:gd name="T2" fmla="*/ 0 w 283"/>
                <a:gd name="T3" fmla="*/ 229 h 458"/>
                <a:gd name="T4" fmla="*/ 79 w 283"/>
                <a:gd name="T5" fmla="*/ 0 h 458"/>
                <a:gd name="T6" fmla="*/ 283 w 283"/>
                <a:gd name="T7" fmla="*/ 0 h 458"/>
                <a:gd name="T8" fmla="*/ 205 w 283"/>
                <a:gd name="T9" fmla="*/ 229 h 458"/>
                <a:gd name="T10" fmla="*/ 283 w 283"/>
                <a:gd name="T11" fmla="*/ 458 h 458"/>
                <a:gd name="T12" fmla="*/ 79 w 283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458">
                  <a:moveTo>
                    <a:pt x="79" y="458"/>
                  </a:moveTo>
                  <a:cubicBezTo>
                    <a:pt x="36" y="458"/>
                    <a:pt x="0" y="356"/>
                    <a:pt x="0" y="229"/>
                  </a:cubicBezTo>
                  <a:cubicBezTo>
                    <a:pt x="0" y="103"/>
                    <a:pt x="36" y="0"/>
                    <a:pt x="79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40" y="0"/>
                    <a:pt x="205" y="103"/>
                    <a:pt x="205" y="229"/>
                  </a:cubicBezTo>
                  <a:cubicBezTo>
                    <a:pt x="205" y="356"/>
                    <a:pt x="240" y="458"/>
                    <a:pt x="283" y="458"/>
                  </a:cubicBezTo>
                  <a:lnTo>
                    <a:pt x="79" y="458"/>
                  </a:lnTo>
                  <a:close/>
                </a:path>
              </a:pathLst>
            </a:custGeom>
            <a:solidFill>
              <a:srgbClr val="C2C2C2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2" name="Elipse 67">
              <a:extLst>
                <a:ext uri="{FF2B5EF4-FFF2-40B4-BE49-F238E27FC236}">
                  <a16:creationId xmlns:a16="http://schemas.microsoft.com/office/drawing/2014/main" id="{07541463-AF36-4F99-8667-414092D2B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348967" y="4187476"/>
              <a:ext cx="1460412" cy="9349337"/>
            </a:xfrm>
            <a:prstGeom prst="ellipse">
              <a:avLst/>
            </a:prstGeom>
            <a:solidFill>
              <a:srgbClr val="C2C2C2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" name="Forma libre 68">
              <a:extLst>
                <a:ext uri="{FF2B5EF4-FFF2-40B4-BE49-F238E27FC236}">
                  <a16:creationId xmlns:a16="http://schemas.microsoft.com/office/drawing/2014/main" id="{2D1CB732-3EBB-4649-85BA-6932CA4A1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049171" y="4100102"/>
              <a:ext cx="1999417" cy="7875254"/>
            </a:xfrm>
            <a:custGeom>
              <a:avLst/>
              <a:gdLst>
                <a:gd name="T0" fmla="*/ 79 w 283"/>
                <a:gd name="T1" fmla="*/ 458 h 458"/>
                <a:gd name="T2" fmla="*/ 0 w 283"/>
                <a:gd name="T3" fmla="*/ 229 h 458"/>
                <a:gd name="T4" fmla="*/ 79 w 283"/>
                <a:gd name="T5" fmla="*/ 0 h 458"/>
                <a:gd name="T6" fmla="*/ 283 w 283"/>
                <a:gd name="T7" fmla="*/ 0 h 458"/>
                <a:gd name="T8" fmla="*/ 205 w 283"/>
                <a:gd name="T9" fmla="*/ 229 h 458"/>
                <a:gd name="T10" fmla="*/ 283 w 283"/>
                <a:gd name="T11" fmla="*/ 458 h 458"/>
                <a:gd name="T12" fmla="*/ 79 w 283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458">
                  <a:moveTo>
                    <a:pt x="79" y="458"/>
                  </a:moveTo>
                  <a:cubicBezTo>
                    <a:pt x="36" y="458"/>
                    <a:pt x="0" y="356"/>
                    <a:pt x="0" y="229"/>
                  </a:cubicBezTo>
                  <a:cubicBezTo>
                    <a:pt x="0" y="103"/>
                    <a:pt x="36" y="0"/>
                    <a:pt x="79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40" y="0"/>
                    <a:pt x="205" y="103"/>
                    <a:pt x="205" y="229"/>
                  </a:cubicBezTo>
                  <a:cubicBezTo>
                    <a:pt x="205" y="356"/>
                    <a:pt x="240" y="458"/>
                    <a:pt x="283" y="458"/>
                  </a:cubicBezTo>
                  <a:lnTo>
                    <a:pt x="79" y="458"/>
                  </a:lnTo>
                  <a:close/>
                </a:path>
              </a:pathLst>
            </a:custGeom>
            <a:solidFill>
              <a:srgbClr val="67BD48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" name="Elipse 67">
              <a:extLst>
                <a:ext uri="{FF2B5EF4-FFF2-40B4-BE49-F238E27FC236}">
                  <a16:creationId xmlns:a16="http://schemas.microsoft.com/office/drawing/2014/main" id="{C8B329AF-AFE4-480B-B005-38664D943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1258248" y="3114294"/>
              <a:ext cx="1581265" cy="7875254"/>
            </a:xfrm>
            <a:prstGeom prst="ellipse">
              <a:avLst/>
            </a:prstGeom>
            <a:solidFill>
              <a:srgbClr val="67BD48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" name="Forma libre 71">
              <a:extLst>
                <a:ext uri="{FF2B5EF4-FFF2-40B4-BE49-F238E27FC236}">
                  <a16:creationId xmlns:a16="http://schemas.microsoft.com/office/drawing/2014/main" id="{97F7E061-A51F-44BC-AB51-6C5A88C61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137154" y="3188966"/>
              <a:ext cx="1783069" cy="5915038"/>
            </a:xfrm>
            <a:custGeom>
              <a:avLst/>
              <a:gdLst>
                <a:gd name="T0" fmla="*/ 59 w 212"/>
                <a:gd name="T1" fmla="*/ 344 h 344"/>
                <a:gd name="T2" fmla="*/ 0 w 212"/>
                <a:gd name="T3" fmla="*/ 172 h 344"/>
                <a:gd name="T4" fmla="*/ 59 w 212"/>
                <a:gd name="T5" fmla="*/ 0 h 344"/>
                <a:gd name="T6" fmla="*/ 212 w 212"/>
                <a:gd name="T7" fmla="*/ 0 h 344"/>
                <a:gd name="T8" fmla="*/ 153 w 212"/>
                <a:gd name="T9" fmla="*/ 172 h 344"/>
                <a:gd name="T10" fmla="*/ 212 w 212"/>
                <a:gd name="T11" fmla="*/ 344 h 344"/>
                <a:gd name="T12" fmla="*/ 59 w 212"/>
                <a:gd name="T13" fmla="*/ 34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344">
                  <a:moveTo>
                    <a:pt x="59" y="344"/>
                  </a:moveTo>
                  <a:cubicBezTo>
                    <a:pt x="26" y="344"/>
                    <a:pt x="0" y="267"/>
                    <a:pt x="0" y="172"/>
                  </a:cubicBezTo>
                  <a:cubicBezTo>
                    <a:pt x="0" y="77"/>
                    <a:pt x="26" y="0"/>
                    <a:pt x="59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179" y="0"/>
                    <a:pt x="153" y="77"/>
                    <a:pt x="153" y="172"/>
                  </a:cubicBezTo>
                  <a:cubicBezTo>
                    <a:pt x="153" y="267"/>
                    <a:pt x="179" y="344"/>
                    <a:pt x="212" y="344"/>
                  </a:cubicBezTo>
                  <a:lnTo>
                    <a:pt x="59" y="344"/>
                  </a:lnTo>
                  <a:close/>
                </a:path>
              </a:pathLst>
            </a:custGeom>
            <a:solidFill>
              <a:srgbClr val="F89A3B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Forma libre 68">
              <a:extLst>
                <a:ext uri="{FF2B5EF4-FFF2-40B4-BE49-F238E27FC236}">
                  <a16:creationId xmlns:a16="http://schemas.microsoft.com/office/drawing/2014/main" id="{4BE95B4E-1A7B-4A97-9434-6ABE05D54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00607" y="6027672"/>
              <a:ext cx="1952850" cy="10999583"/>
            </a:xfrm>
            <a:custGeom>
              <a:avLst/>
              <a:gdLst>
                <a:gd name="T0" fmla="*/ 79 w 283"/>
                <a:gd name="T1" fmla="*/ 458 h 458"/>
                <a:gd name="T2" fmla="*/ 0 w 283"/>
                <a:gd name="T3" fmla="*/ 229 h 458"/>
                <a:gd name="T4" fmla="*/ 79 w 283"/>
                <a:gd name="T5" fmla="*/ 0 h 458"/>
                <a:gd name="T6" fmla="*/ 283 w 283"/>
                <a:gd name="T7" fmla="*/ 0 h 458"/>
                <a:gd name="T8" fmla="*/ 205 w 283"/>
                <a:gd name="T9" fmla="*/ 229 h 458"/>
                <a:gd name="T10" fmla="*/ 283 w 283"/>
                <a:gd name="T11" fmla="*/ 458 h 458"/>
                <a:gd name="T12" fmla="*/ 79 w 283"/>
                <a:gd name="T13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3" h="458">
                  <a:moveTo>
                    <a:pt x="79" y="458"/>
                  </a:moveTo>
                  <a:cubicBezTo>
                    <a:pt x="36" y="458"/>
                    <a:pt x="0" y="356"/>
                    <a:pt x="0" y="229"/>
                  </a:cubicBezTo>
                  <a:cubicBezTo>
                    <a:pt x="0" y="103"/>
                    <a:pt x="36" y="0"/>
                    <a:pt x="79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40" y="0"/>
                    <a:pt x="205" y="103"/>
                    <a:pt x="205" y="229"/>
                  </a:cubicBezTo>
                  <a:cubicBezTo>
                    <a:pt x="205" y="356"/>
                    <a:pt x="240" y="458"/>
                    <a:pt x="283" y="458"/>
                  </a:cubicBezTo>
                  <a:lnTo>
                    <a:pt x="79" y="458"/>
                  </a:lnTo>
                  <a:close/>
                </a:path>
              </a:pathLst>
            </a:custGeom>
            <a:solidFill>
              <a:srgbClr val="204D38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C400D1E-0178-4FF9-AA7E-AEAD30C6A7E6}"/>
              </a:ext>
            </a:extLst>
          </p:cNvPr>
          <p:cNvSpPr/>
          <p:nvPr/>
        </p:nvSpPr>
        <p:spPr>
          <a:xfrm>
            <a:off x="10204105" y="2139245"/>
            <a:ext cx="3734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EBIDTA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EA257A29-52FE-4558-B5C4-60F3F9A93019}"/>
              </a:ext>
            </a:extLst>
          </p:cNvPr>
          <p:cNvSpPr/>
          <p:nvPr/>
        </p:nvSpPr>
        <p:spPr>
          <a:xfrm>
            <a:off x="10141327" y="4021934"/>
            <a:ext cx="40918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Resultado Financiero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227E281-6EDE-462F-AB06-A1DCA69F6EE1}"/>
              </a:ext>
            </a:extLst>
          </p:cNvPr>
          <p:cNvSpPr/>
          <p:nvPr/>
        </p:nvSpPr>
        <p:spPr>
          <a:xfrm>
            <a:off x="9668274" y="5938531"/>
            <a:ext cx="514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Gasto Operacional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976E2C8-DA9C-438C-81B3-05E4D9E3D7CF}"/>
              </a:ext>
            </a:extLst>
          </p:cNvPr>
          <p:cNvSpPr/>
          <p:nvPr/>
        </p:nvSpPr>
        <p:spPr>
          <a:xfrm>
            <a:off x="9525851" y="8047022"/>
            <a:ext cx="514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Siniestralidad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CC63C930-DF6B-4492-80C0-BD3DECD67F9E}"/>
              </a:ext>
            </a:extLst>
          </p:cNvPr>
          <p:cNvSpPr/>
          <p:nvPr/>
        </p:nvSpPr>
        <p:spPr>
          <a:xfrm>
            <a:off x="9712348" y="9947096"/>
            <a:ext cx="514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Primas Devengadas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DE3CF07-03F9-467A-A31A-4C27DCD805BC}"/>
              </a:ext>
            </a:extLst>
          </p:cNvPr>
          <p:cNvSpPr/>
          <p:nvPr/>
        </p:nvSpPr>
        <p:spPr>
          <a:xfrm>
            <a:off x="9587592" y="11500850"/>
            <a:ext cx="5144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Primas Emitidas</a:t>
            </a:r>
          </a:p>
        </p:txBody>
      </p:sp>
      <p:sp>
        <p:nvSpPr>
          <p:cNvPr id="33" name="42 Rectángulo">
            <a:extLst>
              <a:ext uri="{FF2B5EF4-FFF2-40B4-BE49-F238E27FC236}">
                <a16:creationId xmlns:a16="http://schemas.microsoft.com/office/drawing/2014/main" id="{70A0F71F-DCD0-4175-824D-F01FD75CF305}"/>
              </a:ext>
            </a:extLst>
          </p:cNvPr>
          <p:cNvSpPr/>
          <p:nvPr/>
        </p:nvSpPr>
        <p:spPr>
          <a:xfrm>
            <a:off x="6705617" y="2053010"/>
            <a:ext cx="2253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O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2019: $87.148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2020: $60.335</a:t>
            </a:r>
          </a:p>
          <a:p>
            <a:pPr lvl="0" algn="r"/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2021: $71.086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BCAEFC9-11CB-4AD0-A4C5-F2266997E555}"/>
              </a:ext>
            </a:extLst>
          </p:cNvPr>
          <p:cNvCxnSpPr>
            <a:stCxn id="19" idx="0"/>
            <a:endCxn id="33" idx="3"/>
          </p:cNvCxnSpPr>
          <p:nvPr/>
        </p:nvCxnSpPr>
        <p:spPr>
          <a:xfrm flipH="1">
            <a:off x="8958983" y="2506523"/>
            <a:ext cx="1401801" cy="8152"/>
          </a:xfrm>
          <a:prstGeom prst="line">
            <a:avLst/>
          </a:prstGeom>
          <a:ln w="6350">
            <a:solidFill>
              <a:srgbClr val="204D3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42 Rectángulo">
            <a:extLst>
              <a:ext uri="{FF2B5EF4-FFF2-40B4-BE49-F238E27FC236}">
                <a16:creationId xmlns:a16="http://schemas.microsoft.com/office/drawing/2014/main" id="{AF494245-99A5-429A-95C2-92D1C6AB8E9E}"/>
              </a:ext>
            </a:extLst>
          </p:cNvPr>
          <p:cNvSpPr/>
          <p:nvPr/>
        </p:nvSpPr>
        <p:spPr>
          <a:xfrm>
            <a:off x="14732112" y="3964200"/>
            <a:ext cx="4561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Vicepresidencia Financiera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" pitchFamily="34" charset="0"/>
            </a:endParaRPr>
          </a:p>
        </p:txBody>
      </p:sp>
      <p:sp>
        <p:nvSpPr>
          <p:cNvPr id="36" name="81 Más">
            <a:extLst>
              <a:ext uri="{FF2B5EF4-FFF2-40B4-BE49-F238E27FC236}">
                <a16:creationId xmlns:a16="http://schemas.microsoft.com/office/drawing/2014/main" id="{7524B18C-31A9-47F0-BD3F-CAB57BDE6796}"/>
              </a:ext>
            </a:extLst>
          </p:cNvPr>
          <p:cNvSpPr/>
          <p:nvPr/>
        </p:nvSpPr>
        <p:spPr>
          <a:xfrm>
            <a:off x="9825150" y="4238364"/>
            <a:ext cx="666512" cy="591035"/>
          </a:xfrm>
          <a:prstGeom prst="mathPlus">
            <a:avLst/>
          </a:prstGeom>
          <a:solidFill>
            <a:srgbClr val="204D3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7" name="81 Más">
            <a:extLst>
              <a:ext uri="{FF2B5EF4-FFF2-40B4-BE49-F238E27FC236}">
                <a16:creationId xmlns:a16="http://schemas.microsoft.com/office/drawing/2014/main" id="{EE81817F-29FF-4946-9D7F-FE6BE0DE39A2}"/>
              </a:ext>
            </a:extLst>
          </p:cNvPr>
          <p:cNvSpPr/>
          <p:nvPr/>
        </p:nvSpPr>
        <p:spPr>
          <a:xfrm>
            <a:off x="9105239" y="5836344"/>
            <a:ext cx="666512" cy="591035"/>
          </a:xfrm>
          <a:prstGeom prst="mathMinus">
            <a:avLst/>
          </a:prstGeom>
          <a:solidFill>
            <a:srgbClr val="204D3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81 Más">
            <a:extLst>
              <a:ext uri="{FF2B5EF4-FFF2-40B4-BE49-F238E27FC236}">
                <a16:creationId xmlns:a16="http://schemas.microsoft.com/office/drawing/2014/main" id="{F0A25050-8CA9-42F4-BA61-090983CBFDAE}"/>
              </a:ext>
            </a:extLst>
          </p:cNvPr>
          <p:cNvSpPr/>
          <p:nvPr/>
        </p:nvSpPr>
        <p:spPr>
          <a:xfrm>
            <a:off x="8155927" y="7734062"/>
            <a:ext cx="666512" cy="591035"/>
          </a:xfrm>
          <a:prstGeom prst="mathMinus">
            <a:avLst/>
          </a:prstGeom>
          <a:solidFill>
            <a:srgbClr val="204D3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81 Más">
            <a:extLst>
              <a:ext uri="{FF2B5EF4-FFF2-40B4-BE49-F238E27FC236}">
                <a16:creationId xmlns:a16="http://schemas.microsoft.com/office/drawing/2014/main" id="{8B9B6794-EB49-4AF3-97CD-B0F056849A68}"/>
              </a:ext>
            </a:extLst>
          </p:cNvPr>
          <p:cNvSpPr/>
          <p:nvPr/>
        </p:nvSpPr>
        <p:spPr>
          <a:xfrm>
            <a:off x="7444740" y="9639238"/>
            <a:ext cx="666512" cy="591035"/>
          </a:xfrm>
          <a:prstGeom prst="mathPlus">
            <a:avLst/>
          </a:prstGeom>
          <a:solidFill>
            <a:srgbClr val="204D38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097FD534-CD6F-4C18-A6AC-478B7DA2A0F7}"/>
              </a:ext>
            </a:extLst>
          </p:cNvPr>
          <p:cNvSpPr/>
          <p:nvPr/>
        </p:nvSpPr>
        <p:spPr>
          <a:xfrm>
            <a:off x="10180025" y="2864834"/>
            <a:ext cx="3734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Gestión</a:t>
            </a:r>
          </a:p>
        </p:txBody>
      </p:sp>
      <p:sp>
        <p:nvSpPr>
          <p:cNvPr id="41" name="42 Rectángulo">
            <a:extLst>
              <a:ext uri="{FF2B5EF4-FFF2-40B4-BE49-F238E27FC236}">
                <a16:creationId xmlns:a16="http://schemas.microsoft.com/office/drawing/2014/main" id="{D243C64A-3153-4B05-9CF6-92FA993CDEF2}"/>
              </a:ext>
            </a:extLst>
          </p:cNvPr>
          <p:cNvSpPr/>
          <p:nvPr/>
        </p:nvSpPr>
        <p:spPr>
          <a:xfrm>
            <a:off x="15357283" y="5662732"/>
            <a:ext cx="4561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Transversal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" pitchFamily="34" charset="0"/>
            </a:endParaRPr>
          </a:p>
        </p:txBody>
      </p:sp>
      <p:sp>
        <p:nvSpPr>
          <p:cNvPr id="42" name="42 Rectángulo">
            <a:extLst>
              <a:ext uri="{FF2B5EF4-FFF2-40B4-BE49-F238E27FC236}">
                <a16:creationId xmlns:a16="http://schemas.microsoft.com/office/drawing/2014/main" id="{FB5330BB-FA2D-4C4D-B485-38A9F2FF5B1A}"/>
              </a:ext>
            </a:extLst>
          </p:cNvPr>
          <p:cNvSpPr/>
          <p:nvPr/>
        </p:nvSpPr>
        <p:spPr>
          <a:xfrm>
            <a:off x="16371065" y="7123942"/>
            <a:ext cx="4561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Vicepresidencias: Técnica, Indemnizaciones y Jurídica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" pitchFamily="34" charset="0"/>
            </a:endParaRPr>
          </a:p>
        </p:txBody>
      </p:sp>
      <p:sp>
        <p:nvSpPr>
          <p:cNvPr id="43" name="42 Rectángulo">
            <a:extLst>
              <a:ext uri="{FF2B5EF4-FFF2-40B4-BE49-F238E27FC236}">
                <a16:creationId xmlns:a16="http://schemas.microsoft.com/office/drawing/2014/main" id="{0A2F7709-66A0-4707-9B08-C92FBDA6DD79}"/>
              </a:ext>
            </a:extLst>
          </p:cNvPr>
          <p:cNvSpPr/>
          <p:nvPr/>
        </p:nvSpPr>
        <p:spPr>
          <a:xfrm>
            <a:off x="17221967" y="9263505"/>
            <a:ext cx="6061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Vicepresidencias: Técnica y Comercial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" pitchFamily="34" charset="0"/>
            </a:endParaRPr>
          </a:p>
        </p:txBody>
      </p:sp>
      <p:sp>
        <p:nvSpPr>
          <p:cNvPr id="44" name="42 Rectángulo">
            <a:extLst>
              <a:ext uri="{FF2B5EF4-FFF2-40B4-BE49-F238E27FC236}">
                <a16:creationId xmlns:a16="http://schemas.microsoft.com/office/drawing/2014/main" id="{DADBFEC0-36FF-4F7B-AC2C-4182CE527859}"/>
              </a:ext>
            </a:extLst>
          </p:cNvPr>
          <p:cNvSpPr/>
          <p:nvPr/>
        </p:nvSpPr>
        <p:spPr>
          <a:xfrm>
            <a:off x="17988758" y="11022277"/>
            <a:ext cx="5745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Vicepresidencias: Comercial y Técnica</a:t>
            </a:r>
            <a:endParaRPr lang="es-ES" sz="2000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Helvetica" pitchFamily="34" charset="0"/>
            </a:endParaRPr>
          </a:p>
        </p:txBody>
      </p:sp>
      <p:sp>
        <p:nvSpPr>
          <p:cNvPr id="45" name="42 Rectángulo">
            <a:extLst>
              <a:ext uri="{FF2B5EF4-FFF2-40B4-BE49-F238E27FC236}">
                <a16:creationId xmlns:a16="http://schemas.microsoft.com/office/drawing/2014/main" id="{7FE269F1-892B-4E9D-BCF0-D467513B33A9}"/>
              </a:ext>
            </a:extLst>
          </p:cNvPr>
          <p:cNvSpPr/>
          <p:nvPr/>
        </p:nvSpPr>
        <p:spPr>
          <a:xfrm>
            <a:off x="2391301" y="10760667"/>
            <a:ext cx="282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O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2019: $902.138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2020: $934.097</a:t>
            </a:r>
          </a:p>
          <a:p>
            <a:pPr lvl="0" algn="r"/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2021: $983.166</a:t>
            </a: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72E23AE4-E208-4419-B943-93A6FE2E53DC}"/>
              </a:ext>
            </a:extLst>
          </p:cNvPr>
          <p:cNvCxnSpPr>
            <a:cxnSpLocks/>
            <a:endCxn id="45" idx="3"/>
          </p:cNvCxnSpPr>
          <p:nvPr/>
        </p:nvCxnSpPr>
        <p:spPr>
          <a:xfrm flipH="1">
            <a:off x="5211983" y="11213431"/>
            <a:ext cx="1493634" cy="8901"/>
          </a:xfrm>
          <a:prstGeom prst="line">
            <a:avLst/>
          </a:prstGeom>
          <a:ln w="6350">
            <a:solidFill>
              <a:srgbClr val="204D3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2 Rectángulo">
            <a:extLst>
              <a:ext uri="{FF2B5EF4-FFF2-40B4-BE49-F238E27FC236}">
                <a16:creationId xmlns:a16="http://schemas.microsoft.com/office/drawing/2014/main" id="{7B2C1663-B050-45D4-9ED2-30993691BEDC}"/>
              </a:ext>
            </a:extLst>
          </p:cNvPr>
          <p:cNvSpPr/>
          <p:nvPr/>
        </p:nvSpPr>
        <p:spPr>
          <a:xfrm>
            <a:off x="3046274" y="8888247"/>
            <a:ext cx="282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O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2019: $588.203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2020: $620.545</a:t>
            </a:r>
          </a:p>
          <a:p>
            <a:pPr lvl="0" algn="r"/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2021: $665.601</a:t>
            </a:r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E778CDE4-D03C-4704-BCF4-1FAF7AEAC206}"/>
              </a:ext>
            </a:extLst>
          </p:cNvPr>
          <p:cNvCxnSpPr>
            <a:cxnSpLocks/>
            <a:endCxn id="47" idx="3"/>
          </p:cNvCxnSpPr>
          <p:nvPr/>
        </p:nvCxnSpPr>
        <p:spPr>
          <a:xfrm flipH="1" flipV="1">
            <a:off x="5866956" y="9349912"/>
            <a:ext cx="1553237" cy="5273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2 Rectángulo">
            <a:extLst>
              <a:ext uri="{FF2B5EF4-FFF2-40B4-BE49-F238E27FC236}">
                <a16:creationId xmlns:a16="http://schemas.microsoft.com/office/drawing/2014/main" id="{F99014B5-A43D-43E6-AD67-7E4E3C6CA18C}"/>
              </a:ext>
            </a:extLst>
          </p:cNvPr>
          <p:cNvSpPr/>
          <p:nvPr/>
        </p:nvSpPr>
        <p:spPr>
          <a:xfrm>
            <a:off x="3752827" y="7051921"/>
            <a:ext cx="282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O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2019: 65,4%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2020: 61,3%</a:t>
            </a:r>
          </a:p>
          <a:p>
            <a:pPr lvl="0" algn="r"/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2021: 60,6%</a:t>
            </a:r>
          </a:p>
        </p:txBody>
      </p:sp>
      <p:sp>
        <p:nvSpPr>
          <p:cNvPr id="50" name="42 Rectángulo">
            <a:extLst>
              <a:ext uri="{FF2B5EF4-FFF2-40B4-BE49-F238E27FC236}">
                <a16:creationId xmlns:a16="http://schemas.microsoft.com/office/drawing/2014/main" id="{C81D40E7-F082-479A-B281-84DD173DC2CE}"/>
              </a:ext>
            </a:extLst>
          </p:cNvPr>
          <p:cNvSpPr/>
          <p:nvPr/>
        </p:nvSpPr>
        <p:spPr>
          <a:xfrm>
            <a:off x="4599511" y="5335902"/>
            <a:ext cx="282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O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2019:$132.422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2020: $155.847</a:t>
            </a:r>
          </a:p>
          <a:p>
            <a:pPr lvl="0" algn="r"/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2021: $165.194</a:t>
            </a:r>
          </a:p>
        </p:txBody>
      </p:sp>
      <p:sp>
        <p:nvSpPr>
          <p:cNvPr id="51" name="42 Rectángulo">
            <a:extLst>
              <a:ext uri="{FF2B5EF4-FFF2-40B4-BE49-F238E27FC236}">
                <a16:creationId xmlns:a16="http://schemas.microsoft.com/office/drawing/2014/main" id="{6741F3CA-46C1-4EA8-B775-359C13754709}"/>
              </a:ext>
            </a:extLst>
          </p:cNvPr>
          <p:cNvSpPr/>
          <p:nvPr/>
        </p:nvSpPr>
        <p:spPr>
          <a:xfrm>
            <a:off x="5439322" y="3637738"/>
            <a:ext cx="282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CO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2019:$88.769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18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2020: $72.388</a:t>
            </a:r>
          </a:p>
          <a:p>
            <a:pPr lvl="0" algn="r"/>
            <a:r>
              <a:rPr lang="es-ES" sz="18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itchFamily="34" charset="0"/>
              </a:rPr>
              <a:t>2021: $72.334</a:t>
            </a:r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2B20E3C4-6483-4840-9CEF-8E5CC96AA554}"/>
              </a:ext>
            </a:extLst>
          </p:cNvPr>
          <p:cNvCxnSpPr>
            <a:cxnSpLocks/>
            <a:endCxn id="49" idx="3"/>
          </p:cNvCxnSpPr>
          <p:nvPr/>
        </p:nvCxnSpPr>
        <p:spPr>
          <a:xfrm flipH="1" flipV="1">
            <a:off x="6573509" y="7513586"/>
            <a:ext cx="1582418" cy="7906"/>
          </a:xfrm>
          <a:prstGeom prst="line">
            <a:avLst/>
          </a:prstGeom>
          <a:ln w="6350">
            <a:solidFill>
              <a:srgbClr val="67BD4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2704BE32-4FF3-42E4-A85D-BEABD3EF55A9}"/>
              </a:ext>
            </a:extLst>
          </p:cNvPr>
          <p:cNvCxnSpPr/>
          <p:nvPr/>
        </p:nvCxnSpPr>
        <p:spPr>
          <a:xfrm flipH="1">
            <a:off x="7377852" y="5643497"/>
            <a:ext cx="1708116" cy="10848"/>
          </a:xfrm>
          <a:prstGeom prst="line">
            <a:avLst/>
          </a:prstGeom>
          <a:ln w="6350">
            <a:solidFill>
              <a:srgbClr val="F89A3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55F3FDA-A00E-4B0A-87E4-13BC03D8D26A}"/>
              </a:ext>
            </a:extLst>
          </p:cNvPr>
          <p:cNvCxnSpPr>
            <a:cxnSpLocks/>
          </p:cNvCxnSpPr>
          <p:nvPr/>
        </p:nvCxnSpPr>
        <p:spPr>
          <a:xfrm flipH="1" flipV="1">
            <a:off x="8260004" y="3916334"/>
            <a:ext cx="1565146" cy="26399"/>
          </a:xfrm>
          <a:prstGeom prst="line">
            <a:avLst/>
          </a:prstGeom>
          <a:ln w="6350">
            <a:solidFill>
              <a:srgbClr val="BED7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8699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>
            <a:extLst>
              <a:ext uri="{FF2B5EF4-FFF2-40B4-BE49-F238E27FC236}">
                <a16:creationId xmlns:a16="http://schemas.microsoft.com/office/drawing/2014/main" id="{74EA9488-3FDF-4BC6-9B17-FFB163E2BA1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75C044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75C044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88" name="Nombre del Área">
            <a:extLst>
              <a:ext uri="{FF2B5EF4-FFF2-40B4-BE49-F238E27FC236}">
                <a16:creationId xmlns:a16="http://schemas.microsoft.com/office/drawing/2014/main" id="{58F21515-5948-46F9-BCA5-78165ACEA16D}"/>
              </a:ext>
            </a:extLst>
          </p:cNvPr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BCBEC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Gerencia de Planeación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BCBEC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31" name="Rectángulo: esquinas redondeadas 19">
            <a:extLst>
              <a:ext uri="{FF2B5EF4-FFF2-40B4-BE49-F238E27FC236}">
                <a16:creationId xmlns:a16="http://schemas.microsoft.com/office/drawing/2014/main" id="{C9ACC5B3-87B0-4073-B202-AD841CE20016}"/>
              </a:ext>
            </a:extLst>
          </p:cNvPr>
          <p:cNvSpPr/>
          <p:nvPr/>
        </p:nvSpPr>
        <p:spPr>
          <a:xfrm>
            <a:off x="4364629" y="11056156"/>
            <a:ext cx="5867213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ES" sz="2400" b="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Transformación cultura</a:t>
            </a:r>
          </a:p>
        </p:txBody>
      </p:sp>
      <p:sp>
        <p:nvSpPr>
          <p:cNvPr id="132" name="Abrir corchete 131">
            <a:extLst>
              <a:ext uri="{FF2B5EF4-FFF2-40B4-BE49-F238E27FC236}">
                <a16:creationId xmlns:a16="http://schemas.microsoft.com/office/drawing/2014/main" id="{66910C36-3F64-4EDA-A8F9-40B81526FF15}"/>
              </a:ext>
            </a:extLst>
          </p:cNvPr>
          <p:cNvSpPr/>
          <p:nvPr/>
        </p:nvSpPr>
        <p:spPr>
          <a:xfrm>
            <a:off x="3578684" y="3058232"/>
            <a:ext cx="170121" cy="214777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33" name="Abrir corchete 132">
            <a:extLst>
              <a:ext uri="{FF2B5EF4-FFF2-40B4-BE49-F238E27FC236}">
                <a16:creationId xmlns:a16="http://schemas.microsoft.com/office/drawing/2014/main" id="{220DBF38-D61B-47EA-B37B-A640481545FC}"/>
              </a:ext>
            </a:extLst>
          </p:cNvPr>
          <p:cNvSpPr/>
          <p:nvPr/>
        </p:nvSpPr>
        <p:spPr>
          <a:xfrm>
            <a:off x="3573794" y="5603791"/>
            <a:ext cx="194571" cy="2358959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34" name="Abrir corchete 133">
            <a:extLst>
              <a:ext uri="{FF2B5EF4-FFF2-40B4-BE49-F238E27FC236}">
                <a16:creationId xmlns:a16="http://schemas.microsoft.com/office/drawing/2014/main" id="{3BC8FBD2-9D4E-42BE-9B6B-2892DFBE785F}"/>
              </a:ext>
            </a:extLst>
          </p:cNvPr>
          <p:cNvSpPr/>
          <p:nvPr/>
        </p:nvSpPr>
        <p:spPr>
          <a:xfrm>
            <a:off x="3585474" y="8439424"/>
            <a:ext cx="179736" cy="166194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35" name="Abrir corchete 134">
            <a:extLst>
              <a:ext uri="{FF2B5EF4-FFF2-40B4-BE49-F238E27FC236}">
                <a16:creationId xmlns:a16="http://schemas.microsoft.com/office/drawing/2014/main" id="{FC9207A8-7549-4F62-A0B0-F2523F425088}"/>
              </a:ext>
            </a:extLst>
          </p:cNvPr>
          <p:cNvSpPr/>
          <p:nvPr/>
        </p:nvSpPr>
        <p:spPr>
          <a:xfrm>
            <a:off x="3581129" y="10526418"/>
            <a:ext cx="179899" cy="2426701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36" name="CuadroTexto 135">
            <a:extLst>
              <a:ext uri="{FF2B5EF4-FFF2-40B4-BE49-F238E27FC236}">
                <a16:creationId xmlns:a16="http://schemas.microsoft.com/office/drawing/2014/main" id="{D3FD98C6-8EFE-4C34-AC3B-B8A01AF8197F}"/>
              </a:ext>
            </a:extLst>
          </p:cNvPr>
          <p:cNvSpPr txBox="1"/>
          <p:nvPr/>
        </p:nvSpPr>
        <p:spPr>
          <a:xfrm>
            <a:off x="507567" y="3672258"/>
            <a:ext cx="277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+mn-lt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+mn-lt"/>
                <a:ea typeface="+mn-ea"/>
                <a:cs typeface="Helvetica" panose="020B0604020202020204" pitchFamily="34" charset="0"/>
              </a:rPr>
              <a:t>Financiera</a:t>
            </a:r>
          </a:p>
        </p:txBody>
      </p:sp>
      <p:sp>
        <p:nvSpPr>
          <p:cNvPr id="137" name="CuadroTexto 136">
            <a:extLst>
              <a:ext uri="{FF2B5EF4-FFF2-40B4-BE49-F238E27FC236}">
                <a16:creationId xmlns:a16="http://schemas.microsoft.com/office/drawing/2014/main" id="{7808D6F0-A303-4F2A-8D7C-BABC7C7C42C7}"/>
              </a:ext>
            </a:extLst>
          </p:cNvPr>
          <p:cNvSpPr txBox="1"/>
          <p:nvPr/>
        </p:nvSpPr>
        <p:spPr>
          <a:xfrm>
            <a:off x="507567" y="5991835"/>
            <a:ext cx="277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+mn-lt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+mn-lt"/>
                <a:ea typeface="+mn-ea"/>
                <a:cs typeface="Helvetica" panose="020B0604020202020204" pitchFamily="34" charset="0"/>
              </a:rPr>
              <a:t>Cliente y Mercado</a:t>
            </a:r>
          </a:p>
        </p:txBody>
      </p:sp>
      <p:sp>
        <p:nvSpPr>
          <p:cNvPr id="138" name="CuadroTexto 137">
            <a:extLst>
              <a:ext uri="{FF2B5EF4-FFF2-40B4-BE49-F238E27FC236}">
                <a16:creationId xmlns:a16="http://schemas.microsoft.com/office/drawing/2014/main" id="{27D5AFC7-9D1F-4D21-B525-0504848DE021}"/>
              </a:ext>
            </a:extLst>
          </p:cNvPr>
          <p:cNvSpPr txBox="1"/>
          <p:nvPr/>
        </p:nvSpPr>
        <p:spPr>
          <a:xfrm>
            <a:off x="507567" y="8537776"/>
            <a:ext cx="277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+mn-lt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+mn-lt"/>
                <a:ea typeface="+mn-ea"/>
                <a:cs typeface="Helvetica" panose="020B0604020202020204" pitchFamily="34" charset="0"/>
              </a:rPr>
              <a:t>Procesos Internos</a:t>
            </a:r>
          </a:p>
        </p:txBody>
      </p: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72ED8E7F-8BF0-4BB7-BAED-53CB6F7AA1F8}"/>
              </a:ext>
            </a:extLst>
          </p:cNvPr>
          <p:cNvSpPr txBox="1"/>
          <p:nvPr/>
        </p:nvSpPr>
        <p:spPr>
          <a:xfrm>
            <a:off x="507567" y="10902613"/>
            <a:ext cx="277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+mn-lt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+mn-lt"/>
                <a:ea typeface="+mn-ea"/>
                <a:cs typeface="Helvetica" panose="020B0604020202020204" pitchFamily="34" charset="0"/>
              </a:rPr>
              <a:t>Aprendizaje y Desarrollo</a:t>
            </a:r>
          </a:p>
        </p:txBody>
      </p:sp>
      <p:sp>
        <p:nvSpPr>
          <p:cNvPr id="140" name="Rectángulo: esquinas redondeadas 3">
            <a:extLst>
              <a:ext uri="{FF2B5EF4-FFF2-40B4-BE49-F238E27FC236}">
                <a16:creationId xmlns:a16="http://schemas.microsoft.com/office/drawing/2014/main" id="{6175C5B6-B5B9-4EAE-A568-063E572CF68D}"/>
              </a:ext>
            </a:extLst>
          </p:cNvPr>
          <p:cNvSpPr/>
          <p:nvPr/>
        </p:nvSpPr>
        <p:spPr>
          <a:xfrm>
            <a:off x="10776874" y="2709762"/>
            <a:ext cx="4669635" cy="1225868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Garantizar la permanente creación de valor para el accionista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41" name="Rectángulo: esquinas redondeadas 12">
            <a:extLst>
              <a:ext uri="{FF2B5EF4-FFF2-40B4-BE49-F238E27FC236}">
                <a16:creationId xmlns:a16="http://schemas.microsoft.com/office/drawing/2014/main" id="{3C5C6896-F535-4D46-B0E0-D06151654CD2}"/>
              </a:ext>
            </a:extLst>
          </p:cNvPr>
          <p:cNvSpPr/>
          <p:nvPr/>
        </p:nvSpPr>
        <p:spPr>
          <a:xfrm>
            <a:off x="4765854" y="3609080"/>
            <a:ext cx="4666889" cy="1310946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Mejorar el índice combinado</a:t>
            </a:r>
          </a:p>
        </p:txBody>
      </p:sp>
      <p:sp>
        <p:nvSpPr>
          <p:cNvPr id="142" name="Rectángulo: esquinas redondeadas 13">
            <a:extLst>
              <a:ext uri="{FF2B5EF4-FFF2-40B4-BE49-F238E27FC236}">
                <a16:creationId xmlns:a16="http://schemas.microsoft.com/office/drawing/2014/main" id="{1A2DCB35-D5A6-4ED6-9F7D-5B17CB1107E0}"/>
              </a:ext>
            </a:extLst>
          </p:cNvPr>
          <p:cNvSpPr/>
          <p:nvPr/>
        </p:nvSpPr>
        <p:spPr>
          <a:xfrm>
            <a:off x="16932484" y="3605736"/>
            <a:ext cx="4666889" cy="1310946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Lograr crecimiento real de primas</a:t>
            </a:r>
          </a:p>
        </p:txBody>
      </p:sp>
      <p:sp>
        <p:nvSpPr>
          <p:cNvPr id="143" name="CuadroTexto 31">
            <a:extLst>
              <a:ext uri="{FF2B5EF4-FFF2-40B4-BE49-F238E27FC236}">
                <a16:creationId xmlns:a16="http://schemas.microsoft.com/office/drawing/2014/main" id="{C120DDEC-9229-4B84-AE9C-37D987B356E3}"/>
              </a:ext>
            </a:extLst>
          </p:cNvPr>
          <p:cNvSpPr txBox="1"/>
          <p:nvPr/>
        </p:nvSpPr>
        <p:spPr>
          <a:xfrm>
            <a:off x="10819404" y="2323863"/>
            <a:ext cx="347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VALOR AL ACCIONISTA</a:t>
            </a:r>
            <a:endParaRPr lang="es-ES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44" name="CuadroTexto 31">
            <a:extLst>
              <a:ext uri="{FF2B5EF4-FFF2-40B4-BE49-F238E27FC236}">
                <a16:creationId xmlns:a16="http://schemas.microsoft.com/office/drawing/2014/main" id="{3DB82EE6-99F4-460F-B031-12BB31CD1F34}"/>
              </a:ext>
            </a:extLst>
          </p:cNvPr>
          <p:cNvSpPr txBox="1"/>
          <p:nvPr/>
        </p:nvSpPr>
        <p:spPr>
          <a:xfrm>
            <a:off x="4837720" y="3268094"/>
            <a:ext cx="2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PRODUCTIVIDAD</a:t>
            </a:r>
            <a:endParaRPr lang="es-ES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45" name="CuadroTexto 31">
            <a:extLst>
              <a:ext uri="{FF2B5EF4-FFF2-40B4-BE49-F238E27FC236}">
                <a16:creationId xmlns:a16="http://schemas.microsoft.com/office/drawing/2014/main" id="{04286AE9-801E-4E18-8ECA-1433C0D9F006}"/>
              </a:ext>
            </a:extLst>
          </p:cNvPr>
          <p:cNvSpPr txBox="1"/>
          <p:nvPr/>
        </p:nvSpPr>
        <p:spPr>
          <a:xfrm>
            <a:off x="16983276" y="3271372"/>
            <a:ext cx="2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CRECIMIENTO</a:t>
            </a:r>
            <a:endParaRPr lang="es-ES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46" name="Rectángulo redondeado 56">
            <a:extLst>
              <a:ext uri="{FF2B5EF4-FFF2-40B4-BE49-F238E27FC236}">
                <a16:creationId xmlns:a16="http://schemas.microsoft.com/office/drawing/2014/main" id="{9C3BE88C-24DB-4915-84FF-F2FEEDD99F6F}"/>
              </a:ext>
            </a:extLst>
          </p:cNvPr>
          <p:cNvSpPr/>
          <p:nvPr/>
        </p:nvSpPr>
        <p:spPr>
          <a:xfrm>
            <a:off x="3765373" y="5624303"/>
            <a:ext cx="18665488" cy="2231922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47" name="Rectángulo: esquinas redondeadas 14">
            <a:extLst>
              <a:ext uri="{FF2B5EF4-FFF2-40B4-BE49-F238E27FC236}">
                <a16:creationId xmlns:a16="http://schemas.microsoft.com/office/drawing/2014/main" id="{C87DF15B-B5B5-4925-B129-DECD55FD3118}"/>
              </a:ext>
            </a:extLst>
          </p:cNvPr>
          <p:cNvSpPr/>
          <p:nvPr/>
        </p:nvSpPr>
        <p:spPr>
          <a:xfrm>
            <a:off x="4676765" y="6106925"/>
            <a:ext cx="4845065" cy="1549719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Mejorar la percepción del cliente</a:t>
            </a:r>
          </a:p>
        </p:txBody>
      </p:sp>
      <p:sp>
        <p:nvSpPr>
          <p:cNvPr id="148" name="Rectángulo: esquinas redondeadas 15">
            <a:extLst>
              <a:ext uri="{FF2B5EF4-FFF2-40B4-BE49-F238E27FC236}">
                <a16:creationId xmlns:a16="http://schemas.microsoft.com/office/drawing/2014/main" id="{A1F7B0CF-5CDE-4ED0-96F0-47D1F64F013B}"/>
              </a:ext>
            </a:extLst>
          </p:cNvPr>
          <p:cNvSpPr/>
          <p:nvPr/>
        </p:nvSpPr>
        <p:spPr>
          <a:xfrm>
            <a:off x="10776874" y="6116400"/>
            <a:ext cx="4669635" cy="1549719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Crecer los ingresos en cada uno de los segmentos de interés</a:t>
            </a:r>
          </a:p>
        </p:txBody>
      </p:sp>
      <p:sp>
        <p:nvSpPr>
          <p:cNvPr id="149" name="Rectángulo: esquinas redondeadas 17">
            <a:extLst>
              <a:ext uri="{FF2B5EF4-FFF2-40B4-BE49-F238E27FC236}">
                <a16:creationId xmlns:a16="http://schemas.microsoft.com/office/drawing/2014/main" id="{8BBFEBB0-3721-43F8-997A-2B072C0EA7A6}"/>
              </a:ext>
            </a:extLst>
          </p:cNvPr>
          <p:cNvSpPr/>
          <p:nvPr/>
        </p:nvSpPr>
        <p:spPr>
          <a:xfrm>
            <a:off x="16790640" y="6120308"/>
            <a:ext cx="4808733" cy="1546073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Crecer el porcentaje de participación en el mercado asegurador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50" name="CuadroTexto 31">
            <a:extLst>
              <a:ext uri="{FF2B5EF4-FFF2-40B4-BE49-F238E27FC236}">
                <a16:creationId xmlns:a16="http://schemas.microsoft.com/office/drawing/2014/main" id="{239F4048-BEDD-4A57-9020-81B18BB06C30}"/>
              </a:ext>
            </a:extLst>
          </p:cNvPr>
          <p:cNvSpPr txBox="1"/>
          <p:nvPr/>
        </p:nvSpPr>
        <p:spPr>
          <a:xfrm>
            <a:off x="4803387" y="5735000"/>
            <a:ext cx="353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PROPUESTA DE VALOR</a:t>
            </a:r>
            <a:endParaRPr lang="es-ES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51" name="CuadroTexto 31">
            <a:extLst>
              <a:ext uri="{FF2B5EF4-FFF2-40B4-BE49-F238E27FC236}">
                <a16:creationId xmlns:a16="http://schemas.microsoft.com/office/drawing/2014/main" id="{67F755FB-5A7E-4CAF-8F27-A842274EC077}"/>
              </a:ext>
            </a:extLst>
          </p:cNvPr>
          <p:cNvSpPr txBox="1"/>
          <p:nvPr/>
        </p:nvSpPr>
        <p:spPr>
          <a:xfrm>
            <a:off x="10819404" y="5735000"/>
            <a:ext cx="22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CLIENTES</a:t>
            </a:r>
            <a:endParaRPr lang="es-ES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52" name="CuadroTexto 31">
            <a:extLst>
              <a:ext uri="{FF2B5EF4-FFF2-40B4-BE49-F238E27FC236}">
                <a16:creationId xmlns:a16="http://schemas.microsoft.com/office/drawing/2014/main" id="{5406E4A1-4C60-4E05-92F3-274DC64CB558}"/>
              </a:ext>
            </a:extLst>
          </p:cNvPr>
          <p:cNvSpPr txBox="1"/>
          <p:nvPr/>
        </p:nvSpPr>
        <p:spPr>
          <a:xfrm>
            <a:off x="16873924" y="5747827"/>
            <a:ext cx="22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MERCADO</a:t>
            </a:r>
            <a:endParaRPr lang="es-ES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53" name="Rectángulo redondeado 65">
            <a:extLst>
              <a:ext uri="{FF2B5EF4-FFF2-40B4-BE49-F238E27FC236}">
                <a16:creationId xmlns:a16="http://schemas.microsoft.com/office/drawing/2014/main" id="{3C93E725-7E8D-4BF1-882B-B8CDC56CB187}"/>
              </a:ext>
            </a:extLst>
          </p:cNvPr>
          <p:cNvSpPr/>
          <p:nvPr/>
        </p:nvSpPr>
        <p:spPr>
          <a:xfrm>
            <a:off x="3758584" y="8560078"/>
            <a:ext cx="18706213" cy="1430586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54" name="Rectángulo: esquinas redondeadas 18">
            <a:extLst>
              <a:ext uri="{FF2B5EF4-FFF2-40B4-BE49-F238E27FC236}">
                <a16:creationId xmlns:a16="http://schemas.microsoft.com/office/drawing/2014/main" id="{286CDAF3-01BA-4BD6-89B1-1694E307FAAE}"/>
              </a:ext>
            </a:extLst>
          </p:cNvPr>
          <p:cNvSpPr/>
          <p:nvPr/>
        </p:nvSpPr>
        <p:spPr>
          <a:xfrm>
            <a:off x="4936778" y="8793873"/>
            <a:ext cx="7387164" cy="1019845"/>
          </a:xfrm>
          <a:prstGeom prst="roundRect">
            <a:avLst/>
          </a:prstGeom>
          <a:solidFill>
            <a:srgbClr val="BED740"/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400" b="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Hacer eficientes los procesos críticos</a:t>
            </a:r>
          </a:p>
        </p:txBody>
      </p:sp>
      <p:sp>
        <p:nvSpPr>
          <p:cNvPr id="155" name="Rectángulo: esquinas redondeadas 18">
            <a:extLst>
              <a:ext uri="{FF2B5EF4-FFF2-40B4-BE49-F238E27FC236}">
                <a16:creationId xmlns:a16="http://schemas.microsoft.com/office/drawing/2014/main" id="{AE6CF8A4-56B7-4851-B6A7-A75B1A61FA62}"/>
              </a:ext>
            </a:extLst>
          </p:cNvPr>
          <p:cNvSpPr/>
          <p:nvPr/>
        </p:nvSpPr>
        <p:spPr>
          <a:xfrm>
            <a:off x="14009796" y="8814195"/>
            <a:ext cx="7387164" cy="1019843"/>
          </a:xfrm>
          <a:prstGeom prst="roundRect">
            <a:avLst/>
          </a:prstGeom>
          <a:solidFill>
            <a:srgbClr val="BED740"/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400" b="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Asegurar la efectiva gestión de riesgos de la compañía</a:t>
            </a:r>
          </a:p>
        </p:txBody>
      </p:sp>
      <p:sp>
        <p:nvSpPr>
          <p:cNvPr id="156" name="CuadroTexto 31">
            <a:extLst>
              <a:ext uri="{FF2B5EF4-FFF2-40B4-BE49-F238E27FC236}">
                <a16:creationId xmlns:a16="http://schemas.microsoft.com/office/drawing/2014/main" id="{94868D43-679A-49F5-A213-EA833209F5B5}"/>
              </a:ext>
            </a:extLst>
          </p:cNvPr>
          <p:cNvSpPr txBox="1"/>
          <p:nvPr/>
        </p:nvSpPr>
        <p:spPr>
          <a:xfrm>
            <a:off x="3911459" y="8226010"/>
            <a:ext cx="378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6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PROCESOS Y RIESGOS</a:t>
            </a:r>
            <a:endParaRPr lang="es-ES" sz="16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57" name="Rectángulo redondeado 69">
            <a:extLst>
              <a:ext uri="{FF2B5EF4-FFF2-40B4-BE49-F238E27FC236}">
                <a16:creationId xmlns:a16="http://schemas.microsoft.com/office/drawing/2014/main" id="{810224FD-8038-4719-87EE-CD51CEACFF18}"/>
              </a:ext>
            </a:extLst>
          </p:cNvPr>
          <p:cNvSpPr/>
          <p:nvPr/>
        </p:nvSpPr>
        <p:spPr>
          <a:xfrm>
            <a:off x="3758584" y="10620257"/>
            <a:ext cx="18706213" cy="2169030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58" name="Rectángulo: esquinas redondeadas 20">
            <a:extLst>
              <a:ext uri="{FF2B5EF4-FFF2-40B4-BE49-F238E27FC236}">
                <a16:creationId xmlns:a16="http://schemas.microsoft.com/office/drawing/2014/main" id="{88190B04-AC89-4EE7-89C6-6549D2438879}"/>
              </a:ext>
            </a:extLst>
          </p:cNvPr>
          <p:cNvSpPr/>
          <p:nvPr/>
        </p:nvSpPr>
        <p:spPr>
          <a:xfrm>
            <a:off x="10726409" y="11035825"/>
            <a:ext cx="5396606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400" b="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Lograr un mayor desarrollo tecnológico</a:t>
            </a:r>
          </a:p>
        </p:txBody>
      </p:sp>
      <p:sp>
        <p:nvSpPr>
          <p:cNvPr id="159" name="Rectángulo: esquinas redondeadas 20">
            <a:extLst>
              <a:ext uri="{FF2B5EF4-FFF2-40B4-BE49-F238E27FC236}">
                <a16:creationId xmlns:a16="http://schemas.microsoft.com/office/drawing/2014/main" id="{F9FC083B-DDFF-4E32-82D3-5397C3A3E040}"/>
              </a:ext>
            </a:extLst>
          </p:cNvPr>
          <p:cNvSpPr/>
          <p:nvPr/>
        </p:nvSpPr>
        <p:spPr>
          <a:xfrm>
            <a:off x="16595603" y="10990481"/>
            <a:ext cx="5396606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400" b="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Transformación Digital</a:t>
            </a:r>
          </a:p>
        </p:txBody>
      </p:sp>
      <p:sp>
        <p:nvSpPr>
          <p:cNvPr id="160" name="CuadroTexto 31">
            <a:extLst>
              <a:ext uri="{FF2B5EF4-FFF2-40B4-BE49-F238E27FC236}">
                <a16:creationId xmlns:a16="http://schemas.microsoft.com/office/drawing/2014/main" id="{DB52A4A7-0615-4208-A003-F20DE47BB1CE}"/>
              </a:ext>
            </a:extLst>
          </p:cNvPr>
          <p:cNvSpPr txBox="1"/>
          <p:nvPr/>
        </p:nvSpPr>
        <p:spPr>
          <a:xfrm>
            <a:off x="4408451" y="10710681"/>
            <a:ext cx="670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TALENTO HUMANO Y CULTURA ORGANIZACIONAL</a:t>
            </a:r>
            <a:endParaRPr lang="es-ES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61" name="CuadroTexto 31">
            <a:extLst>
              <a:ext uri="{FF2B5EF4-FFF2-40B4-BE49-F238E27FC236}">
                <a16:creationId xmlns:a16="http://schemas.microsoft.com/office/drawing/2014/main" id="{ABA26524-F37A-4BE7-B27A-D40EDE846F02}"/>
              </a:ext>
            </a:extLst>
          </p:cNvPr>
          <p:cNvSpPr txBox="1"/>
          <p:nvPr/>
        </p:nvSpPr>
        <p:spPr>
          <a:xfrm>
            <a:off x="11156252" y="10667964"/>
            <a:ext cx="45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INNOVACIÓN Y TECNOLOGÍA</a:t>
            </a:r>
            <a:endParaRPr lang="es-ES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62" name="Abrir corchete 161">
            <a:extLst>
              <a:ext uri="{FF2B5EF4-FFF2-40B4-BE49-F238E27FC236}">
                <a16:creationId xmlns:a16="http://schemas.microsoft.com/office/drawing/2014/main" id="{3222AF4A-AF8E-4C40-8E8C-9200E766073B}"/>
              </a:ext>
            </a:extLst>
          </p:cNvPr>
          <p:cNvSpPr/>
          <p:nvPr/>
        </p:nvSpPr>
        <p:spPr>
          <a:xfrm flipH="1">
            <a:off x="22464797" y="3058232"/>
            <a:ext cx="218153" cy="214777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63" name="Abrir corchete 162">
            <a:extLst>
              <a:ext uri="{FF2B5EF4-FFF2-40B4-BE49-F238E27FC236}">
                <a16:creationId xmlns:a16="http://schemas.microsoft.com/office/drawing/2014/main" id="{F210E8E4-B7A4-4F1C-8D64-DA5BE2F2CF0F}"/>
              </a:ext>
            </a:extLst>
          </p:cNvPr>
          <p:cNvSpPr/>
          <p:nvPr/>
        </p:nvSpPr>
        <p:spPr>
          <a:xfrm flipH="1">
            <a:off x="22430861" y="5599166"/>
            <a:ext cx="236844" cy="2357489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64" name="Abrir corchete 163">
            <a:extLst>
              <a:ext uri="{FF2B5EF4-FFF2-40B4-BE49-F238E27FC236}">
                <a16:creationId xmlns:a16="http://schemas.microsoft.com/office/drawing/2014/main" id="{0ED4EE5A-8816-4501-AFDF-2BDCCF29026E}"/>
              </a:ext>
            </a:extLst>
          </p:cNvPr>
          <p:cNvSpPr/>
          <p:nvPr/>
        </p:nvSpPr>
        <p:spPr>
          <a:xfrm flipH="1">
            <a:off x="22487969" y="8407534"/>
            <a:ext cx="179736" cy="166194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65" name="Abrir corchete 164">
            <a:extLst>
              <a:ext uri="{FF2B5EF4-FFF2-40B4-BE49-F238E27FC236}">
                <a16:creationId xmlns:a16="http://schemas.microsoft.com/office/drawing/2014/main" id="{09E4D815-B416-4213-AE65-4E09C7D73D2F}"/>
              </a:ext>
            </a:extLst>
          </p:cNvPr>
          <p:cNvSpPr/>
          <p:nvPr/>
        </p:nvSpPr>
        <p:spPr>
          <a:xfrm flipH="1">
            <a:off x="22452741" y="10527126"/>
            <a:ext cx="218154" cy="2426701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66" name="Conector curvado 78">
            <a:extLst>
              <a:ext uri="{FF2B5EF4-FFF2-40B4-BE49-F238E27FC236}">
                <a16:creationId xmlns:a16="http://schemas.microsoft.com/office/drawing/2014/main" id="{85956636-9254-4783-A9D3-75FC4A90D6C5}"/>
              </a:ext>
            </a:extLst>
          </p:cNvPr>
          <p:cNvCxnSpPr>
            <a:endCxn id="140" idx="1"/>
          </p:cNvCxnSpPr>
          <p:nvPr/>
        </p:nvCxnSpPr>
        <p:spPr>
          <a:xfrm flipV="1">
            <a:off x="9440255" y="3322696"/>
            <a:ext cx="1336619" cy="896760"/>
          </a:xfrm>
          <a:prstGeom prst="curvedConnector3">
            <a:avLst/>
          </a:prstGeom>
          <a:noFill/>
          <a:ln w="85725" cap="flat" cmpd="sng" algn="ctr">
            <a:solidFill>
              <a:srgbClr val="85BB3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7" name="Conector curvado 79">
            <a:extLst>
              <a:ext uri="{FF2B5EF4-FFF2-40B4-BE49-F238E27FC236}">
                <a16:creationId xmlns:a16="http://schemas.microsoft.com/office/drawing/2014/main" id="{16772E38-5992-4E09-9C15-320ADCC6EE47}"/>
              </a:ext>
            </a:extLst>
          </p:cNvPr>
          <p:cNvCxnSpPr>
            <a:stCxn id="142" idx="1"/>
            <a:endCxn id="140" idx="3"/>
          </p:cNvCxnSpPr>
          <p:nvPr/>
        </p:nvCxnSpPr>
        <p:spPr>
          <a:xfrm rot="10800000">
            <a:off x="15446510" y="3322697"/>
            <a:ext cx="1485975" cy="938513"/>
          </a:xfrm>
          <a:prstGeom prst="curvedConnector3">
            <a:avLst/>
          </a:prstGeom>
          <a:noFill/>
          <a:ln w="85725" cap="flat" cmpd="sng" algn="ctr">
            <a:solidFill>
              <a:srgbClr val="85BB3D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8" name="Flecha: hacia abajo 167">
            <a:extLst>
              <a:ext uri="{FF2B5EF4-FFF2-40B4-BE49-F238E27FC236}">
                <a16:creationId xmlns:a16="http://schemas.microsoft.com/office/drawing/2014/main" id="{D9D22FF6-C611-45E1-B7CE-134EBAA480BF}"/>
              </a:ext>
            </a:extLst>
          </p:cNvPr>
          <p:cNvSpPr/>
          <p:nvPr/>
        </p:nvSpPr>
        <p:spPr>
          <a:xfrm rot="10800000">
            <a:off x="6516149" y="5021898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69" name="Flecha: hacia abajo 168">
            <a:extLst>
              <a:ext uri="{FF2B5EF4-FFF2-40B4-BE49-F238E27FC236}">
                <a16:creationId xmlns:a16="http://schemas.microsoft.com/office/drawing/2014/main" id="{8CE7C826-A605-4518-BD16-39DDE0D15175}"/>
              </a:ext>
            </a:extLst>
          </p:cNvPr>
          <p:cNvSpPr/>
          <p:nvPr/>
        </p:nvSpPr>
        <p:spPr>
          <a:xfrm rot="10800000">
            <a:off x="18800443" y="5021438"/>
            <a:ext cx="1166296" cy="584263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0" name="Flecha: hacia abajo 169">
            <a:extLst>
              <a:ext uri="{FF2B5EF4-FFF2-40B4-BE49-F238E27FC236}">
                <a16:creationId xmlns:a16="http://schemas.microsoft.com/office/drawing/2014/main" id="{34FD4F5E-1DB3-44D2-B4C4-88EDDF688771}"/>
              </a:ext>
            </a:extLst>
          </p:cNvPr>
          <p:cNvSpPr/>
          <p:nvPr/>
        </p:nvSpPr>
        <p:spPr>
          <a:xfrm rot="10800000">
            <a:off x="8047212" y="7930602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1" name="Flecha: hacia abajo 170">
            <a:extLst>
              <a:ext uri="{FF2B5EF4-FFF2-40B4-BE49-F238E27FC236}">
                <a16:creationId xmlns:a16="http://schemas.microsoft.com/office/drawing/2014/main" id="{1076D4C0-E027-46BB-8B35-0A80C9145BAE}"/>
              </a:ext>
            </a:extLst>
          </p:cNvPr>
          <p:cNvSpPr/>
          <p:nvPr/>
        </p:nvSpPr>
        <p:spPr>
          <a:xfrm rot="10800000">
            <a:off x="17120230" y="7929345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2" name="Flecha: hacia abajo 171">
            <a:extLst>
              <a:ext uri="{FF2B5EF4-FFF2-40B4-BE49-F238E27FC236}">
                <a16:creationId xmlns:a16="http://schemas.microsoft.com/office/drawing/2014/main" id="{5FC3F4A4-D983-434E-A64A-9A9E3B6BB2D4}"/>
              </a:ext>
            </a:extLst>
          </p:cNvPr>
          <p:cNvSpPr/>
          <p:nvPr/>
        </p:nvSpPr>
        <p:spPr>
          <a:xfrm rot="10800000">
            <a:off x="6516149" y="10047599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73" name="Flecha: hacia abajo 172">
            <a:extLst>
              <a:ext uri="{FF2B5EF4-FFF2-40B4-BE49-F238E27FC236}">
                <a16:creationId xmlns:a16="http://schemas.microsoft.com/office/drawing/2014/main" id="{DAA8158A-64E4-4815-B1A2-F8797EBAE72E}"/>
              </a:ext>
            </a:extLst>
          </p:cNvPr>
          <p:cNvSpPr/>
          <p:nvPr/>
        </p:nvSpPr>
        <p:spPr>
          <a:xfrm rot="10800000">
            <a:off x="18865171" y="10047179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9" name="Sepcs contenido">
            <a:extLst>
              <a:ext uri="{FF2B5EF4-FFF2-40B4-BE49-F238E27FC236}">
                <a16:creationId xmlns:a16="http://schemas.microsoft.com/office/drawing/2014/main" id="{FEDE1EE1-18B7-49E0-9D33-50DB0D90D08A}"/>
              </a:ext>
            </a:extLst>
          </p:cNvPr>
          <p:cNvSpPr txBox="1"/>
          <p:nvPr/>
        </p:nvSpPr>
        <p:spPr>
          <a:xfrm>
            <a:off x="1896042" y="908102"/>
            <a:ext cx="20320433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6600" dirty="0">
                <a:solidFill>
                  <a:srgbClr val="265335"/>
                </a:solidFill>
              </a:rPr>
              <a:t>Mapa </a:t>
            </a:r>
            <a:r>
              <a:rPr lang="es-CO" sz="6600" dirty="0">
                <a:solidFill>
                  <a:srgbClr val="75C044"/>
                </a:solidFill>
                <a:latin typeface="Verdana"/>
                <a:ea typeface="Verdana"/>
              </a:rPr>
              <a:t>Estratégico Corporativo </a:t>
            </a:r>
            <a:r>
              <a:rPr lang="es-CO" sz="5400" dirty="0">
                <a:solidFill>
                  <a:srgbClr val="75C044"/>
                </a:solidFill>
                <a:latin typeface="Verdana"/>
                <a:ea typeface="Verdana"/>
              </a:rPr>
              <a:t>2020-2021</a:t>
            </a:r>
            <a:endParaRPr sz="6600" dirty="0">
              <a:solidFill>
                <a:srgbClr val="75C044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423205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>
            <a:extLst>
              <a:ext uri="{FF2B5EF4-FFF2-40B4-BE49-F238E27FC236}">
                <a16:creationId xmlns:a16="http://schemas.microsoft.com/office/drawing/2014/main" id="{FBD60AE4-C7CE-4EA6-AB8B-E89CCF4050A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75C044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75C044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59" name="Nombre del Área">
            <a:extLst>
              <a:ext uri="{FF2B5EF4-FFF2-40B4-BE49-F238E27FC236}">
                <a16:creationId xmlns:a16="http://schemas.microsoft.com/office/drawing/2014/main" id="{DDE4E497-F56D-4C17-B20A-E01D3A0F3C4B}"/>
              </a:ext>
            </a:extLst>
          </p:cNvPr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BCBEC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Gerencia de Planeación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BCBEC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31" name="Rectángulo: esquinas redondeadas 19">
            <a:extLst>
              <a:ext uri="{FF2B5EF4-FFF2-40B4-BE49-F238E27FC236}">
                <a16:creationId xmlns:a16="http://schemas.microsoft.com/office/drawing/2014/main" id="{F3016737-2D8B-4B21-9BB7-A37CB65FCAF0}"/>
              </a:ext>
            </a:extLst>
          </p:cNvPr>
          <p:cNvSpPr/>
          <p:nvPr/>
        </p:nvSpPr>
        <p:spPr>
          <a:xfrm>
            <a:off x="4364629" y="11037106"/>
            <a:ext cx="5867213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ES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Transformación cultura</a:t>
            </a:r>
          </a:p>
        </p:txBody>
      </p:sp>
      <p:sp>
        <p:nvSpPr>
          <p:cNvPr id="132" name="Abrir corchete 131">
            <a:extLst>
              <a:ext uri="{FF2B5EF4-FFF2-40B4-BE49-F238E27FC236}">
                <a16:creationId xmlns:a16="http://schemas.microsoft.com/office/drawing/2014/main" id="{E90EEACA-DAFC-4C84-B543-5D193FD5F8F1}"/>
              </a:ext>
            </a:extLst>
          </p:cNvPr>
          <p:cNvSpPr/>
          <p:nvPr/>
        </p:nvSpPr>
        <p:spPr>
          <a:xfrm>
            <a:off x="3578684" y="3039182"/>
            <a:ext cx="170121" cy="214777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3" name="Abrir corchete 132">
            <a:extLst>
              <a:ext uri="{FF2B5EF4-FFF2-40B4-BE49-F238E27FC236}">
                <a16:creationId xmlns:a16="http://schemas.microsoft.com/office/drawing/2014/main" id="{C1DE3469-A561-466E-959C-37ADCD6FB68C}"/>
              </a:ext>
            </a:extLst>
          </p:cNvPr>
          <p:cNvSpPr/>
          <p:nvPr/>
        </p:nvSpPr>
        <p:spPr>
          <a:xfrm>
            <a:off x="3573794" y="5584741"/>
            <a:ext cx="194571" cy="2358959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4" name="Abrir corchete 133">
            <a:extLst>
              <a:ext uri="{FF2B5EF4-FFF2-40B4-BE49-F238E27FC236}">
                <a16:creationId xmlns:a16="http://schemas.microsoft.com/office/drawing/2014/main" id="{4618CF37-449A-4184-AD6E-EE474AADFC6D}"/>
              </a:ext>
            </a:extLst>
          </p:cNvPr>
          <p:cNvSpPr/>
          <p:nvPr/>
        </p:nvSpPr>
        <p:spPr>
          <a:xfrm>
            <a:off x="3585474" y="8420374"/>
            <a:ext cx="179736" cy="166194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9" name="Abrir corchete 138">
            <a:extLst>
              <a:ext uri="{FF2B5EF4-FFF2-40B4-BE49-F238E27FC236}">
                <a16:creationId xmlns:a16="http://schemas.microsoft.com/office/drawing/2014/main" id="{E94820B5-D622-49A3-A3E8-676CB869CBE2}"/>
              </a:ext>
            </a:extLst>
          </p:cNvPr>
          <p:cNvSpPr/>
          <p:nvPr/>
        </p:nvSpPr>
        <p:spPr>
          <a:xfrm>
            <a:off x="3581129" y="10507368"/>
            <a:ext cx="179899" cy="2426701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1" name="CuadroTexto 140">
            <a:extLst>
              <a:ext uri="{FF2B5EF4-FFF2-40B4-BE49-F238E27FC236}">
                <a16:creationId xmlns:a16="http://schemas.microsoft.com/office/drawing/2014/main" id="{BF5FE270-E78D-4449-A63D-639A53C9EDF2}"/>
              </a:ext>
            </a:extLst>
          </p:cNvPr>
          <p:cNvSpPr txBox="1"/>
          <p:nvPr/>
        </p:nvSpPr>
        <p:spPr>
          <a:xfrm>
            <a:off x="507567" y="3653208"/>
            <a:ext cx="2776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Financiera</a:t>
            </a:r>
          </a:p>
        </p:txBody>
      </p: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B6210757-8088-4596-962B-B7C05BEC2590}"/>
              </a:ext>
            </a:extLst>
          </p:cNvPr>
          <p:cNvSpPr txBox="1"/>
          <p:nvPr/>
        </p:nvSpPr>
        <p:spPr>
          <a:xfrm>
            <a:off x="507567" y="5972785"/>
            <a:ext cx="2776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Cliente y Mercado</a:t>
            </a:r>
          </a:p>
        </p:txBody>
      </p:sp>
      <p:sp>
        <p:nvSpPr>
          <p:cNvPr id="143" name="CuadroTexto 142">
            <a:extLst>
              <a:ext uri="{FF2B5EF4-FFF2-40B4-BE49-F238E27FC236}">
                <a16:creationId xmlns:a16="http://schemas.microsoft.com/office/drawing/2014/main" id="{F0D74D70-4787-408B-A6DE-59AFFBDF9396}"/>
              </a:ext>
            </a:extLst>
          </p:cNvPr>
          <p:cNvSpPr txBox="1"/>
          <p:nvPr/>
        </p:nvSpPr>
        <p:spPr>
          <a:xfrm>
            <a:off x="507567" y="8518726"/>
            <a:ext cx="2776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Procesos Internos</a:t>
            </a: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C8B103B7-9F45-4161-A177-01963661EB28}"/>
              </a:ext>
            </a:extLst>
          </p:cNvPr>
          <p:cNvSpPr txBox="1"/>
          <p:nvPr/>
        </p:nvSpPr>
        <p:spPr>
          <a:xfrm>
            <a:off x="507567" y="10883563"/>
            <a:ext cx="2776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Aprendizaje y Desarrollo</a:t>
            </a:r>
          </a:p>
        </p:txBody>
      </p:sp>
      <p:sp>
        <p:nvSpPr>
          <p:cNvPr id="145" name="Rectángulo: esquinas redondeadas 3">
            <a:extLst>
              <a:ext uri="{FF2B5EF4-FFF2-40B4-BE49-F238E27FC236}">
                <a16:creationId xmlns:a16="http://schemas.microsoft.com/office/drawing/2014/main" id="{2EDAFB1B-DE3A-4D3A-AF65-CA228111C095}"/>
              </a:ext>
            </a:extLst>
          </p:cNvPr>
          <p:cNvSpPr/>
          <p:nvPr/>
        </p:nvSpPr>
        <p:spPr>
          <a:xfrm>
            <a:off x="10776874" y="2690712"/>
            <a:ext cx="4669635" cy="1225868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Garantizar la permanente creación de valor para el accionista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57" name="Rectángulo: esquinas redondeadas 12">
            <a:extLst>
              <a:ext uri="{FF2B5EF4-FFF2-40B4-BE49-F238E27FC236}">
                <a16:creationId xmlns:a16="http://schemas.microsoft.com/office/drawing/2014/main" id="{1BA427D3-7334-4C46-86B4-FBB79089D52C}"/>
              </a:ext>
            </a:extLst>
          </p:cNvPr>
          <p:cNvSpPr/>
          <p:nvPr/>
        </p:nvSpPr>
        <p:spPr>
          <a:xfrm>
            <a:off x="4765854" y="3590030"/>
            <a:ext cx="4666889" cy="1310946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Mejorar el índice combinado</a:t>
            </a:r>
          </a:p>
        </p:txBody>
      </p:sp>
      <p:sp>
        <p:nvSpPr>
          <p:cNvPr id="158" name="Rectángulo: esquinas redondeadas 13">
            <a:extLst>
              <a:ext uri="{FF2B5EF4-FFF2-40B4-BE49-F238E27FC236}">
                <a16:creationId xmlns:a16="http://schemas.microsoft.com/office/drawing/2014/main" id="{8D1C77ED-F75E-47FE-AD2E-32B5979ECBDA}"/>
              </a:ext>
            </a:extLst>
          </p:cNvPr>
          <p:cNvSpPr/>
          <p:nvPr/>
        </p:nvSpPr>
        <p:spPr>
          <a:xfrm>
            <a:off x="16932484" y="3586686"/>
            <a:ext cx="4666889" cy="1310946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Lograr crecimiento real de primas</a:t>
            </a:r>
          </a:p>
        </p:txBody>
      </p:sp>
      <p:sp>
        <p:nvSpPr>
          <p:cNvPr id="159" name="CuadroTexto 31">
            <a:extLst>
              <a:ext uri="{FF2B5EF4-FFF2-40B4-BE49-F238E27FC236}">
                <a16:creationId xmlns:a16="http://schemas.microsoft.com/office/drawing/2014/main" id="{453BD8BA-DCBE-482F-A5CA-6CE9B3A87154}"/>
              </a:ext>
            </a:extLst>
          </p:cNvPr>
          <p:cNvSpPr txBox="1"/>
          <p:nvPr/>
        </p:nvSpPr>
        <p:spPr>
          <a:xfrm>
            <a:off x="10819404" y="2304813"/>
            <a:ext cx="347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VALOR AL ACCIONISTA</a:t>
            </a:r>
            <a:endParaRPr lang="es-ES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60" name="CuadroTexto 31">
            <a:extLst>
              <a:ext uri="{FF2B5EF4-FFF2-40B4-BE49-F238E27FC236}">
                <a16:creationId xmlns:a16="http://schemas.microsoft.com/office/drawing/2014/main" id="{95324FE4-01B7-4FC5-B82B-8010F50E3B6F}"/>
              </a:ext>
            </a:extLst>
          </p:cNvPr>
          <p:cNvSpPr txBox="1"/>
          <p:nvPr/>
        </p:nvSpPr>
        <p:spPr>
          <a:xfrm>
            <a:off x="4837720" y="3249044"/>
            <a:ext cx="2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PRODUCTIVIDAD</a:t>
            </a:r>
            <a:endParaRPr lang="es-ES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61" name="CuadroTexto 31">
            <a:extLst>
              <a:ext uri="{FF2B5EF4-FFF2-40B4-BE49-F238E27FC236}">
                <a16:creationId xmlns:a16="http://schemas.microsoft.com/office/drawing/2014/main" id="{DAEA0564-254F-474A-BFE7-948DF2FF7A2A}"/>
              </a:ext>
            </a:extLst>
          </p:cNvPr>
          <p:cNvSpPr txBox="1"/>
          <p:nvPr/>
        </p:nvSpPr>
        <p:spPr>
          <a:xfrm>
            <a:off x="16983276" y="3252322"/>
            <a:ext cx="2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CRECIMIENTO</a:t>
            </a:r>
            <a:endParaRPr lang="es-ES" sz="1800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62" name="Rectángulo redondeado 56">
            <a:extLst>
              <a:ext uri="{FF2B5EF4-FFF2-40B4-BE49-F238E27FC236}">
                <a16:creationId xmlns:a16="http://schemas.microsoft.com/office/drawing/2014/main" id="{F17592F1-279B-4C26-974F-05F04BD00BEC}"/>
              </a:ext>
            </a:extLst>
          </p:cNvPr>
          <p:cNvSpPr/>
          <p:nvPr/>
        </p:nvSpPr>
        <p:spPr>
          <a:xfrm>
            <a:off x="3765373" y="5605253"/>
            <a:ext cx="18665488" cy="2231922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3" name="Rectángulo: esquinas redondeadas 14">
            <a:extLst>
              <a:ext uri="{FF2B5EF4-FFF2-40B4-BE49-F238E27FC236}">
                <a16:creationId xmlns:a16="http://schemas.microsoft.com/office/drawing/2014/main" id="{BFE97813-276E-4E25-AD30-36C21321FB1F}"/>
              </a:ext>
            </a:extLst>
          </p:cNvPr>
          <p:cNvSpPr/>
          <p:nvPr/>
        </p:nvSpPr>
        <p:spPr>
          <a:xfrm>
            <a:off x="4676765" y="6087875"/>
            <a:ext cx="4845065" cy="1549719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Mejorar la percepción del cliente</a:t>
            </a:r>
          </a:p>
        </p:txBody>
      </p:sp>
      <p:sp>
        <p:nvSpPr>
          <p:cNvPr id="164" name="Rectángulo: esquinas redondeadas 15">
            <a:extLst>
              <a:ext uri="{FF2B5EF4-FFF2-40B4-BE49-F238E27FC236}">
                <a16:creationId xmlns:a16="http://schemas.microsoft.com/office/drawing/2014/main" id="{9C3B3EB8-7434-4301-9274-594C0C7118FD}"/>
              </a:ext>
            </a:extLst>
          </p:cNvPr>
          <p:cNvSpPr/>
          <p:nvPr/>
        </p:nvSpPr>
        <p:spPr>
          <a:xfrm>
            <a:off x="10776874" y="6097350"/>
            <a:ext cx="4669635" cy="1549719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Crecer los ingresos en cada uno de los segmentos de interés</a:t>
            </a:r>
          </a:p>
        </p:txBody>
      </p:sp>
      <p:sp>
        <p:nvSpPr>
          <p:cNvPr id="165" name="Rectángulo: esquinas redondeadas 17">
            <a:extLst>
              <a:ext uri="{FF2B5EF4-FFF2-40B4-BE49-F238E27FC236}">
                <a16:creationId xmlns:a16="http://schemas.microsoft.com/office/drawing/2014/main" id="{D51C6059-AC97-422C-A965-ACCF40D70FBA}"/>
              </a:ext>
            </a:extLst>
          </p:cNvPr>
          <p:cNvSpPr/>
          <p:nvPr/>
        </p:nvSpPr>
        <p:spPr>
          <a:xfrm>
            <a:off x="16790640" y="6101258"/>
            <a:ext cx="4808733" cy="1546073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Crecer el porcentaje de participación en el mercado asegurador</a:t>
            </a:r>
            <a:endParaRPr kumimoji="0" lang="es-CO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6" name="CuadroTexto 31">
            <a:extLst>
              <a:ext uri="{FF2B5EF4-FFF2-40B4-BE49-F238E27FC236}">
                <a16:creationId xmlns:a16="http://schemas.microsoft.com/office/drawing/2014/main" id="{8A478CD9-FF10-4E10-AEC8-E20FE67753D7}"/>
              </a:ext>
            </a:extLst>
          </p:cNvPr>
          <p:cNvSpPr txBox="1"/>
          <p:nvPr/>
        </p:nvSpPr>
        <p:spPr>
          <a:xfrm>
            <a:off x="4803387" y="5715950"/>
            <a:ext cx="353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PROPUESTA DE VALOR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7" name="CuadroTexto 31">
            <a:extLst>
              <a:ext uri="{FF2B5EF4-FFF2-40B4-BE49-F238E27FC236}">
                <a16:creationId xmlns:a16="http://schemas.microsoft.com/office/drawing/2014/main" id="{55385FEC-29C6-4FE3-BFCD-FA51374F354C}"/>
              </a:ext>
            </a:extLst>
          </p:cNvPr>
          <p:cNvSpPr txBox="1"/>
          <p:nvPr/>
        </p:nvSpPr>
        <p:spPr>
          <a:xfrm>
            <a:off x="10819404" y="5715950"/>
            <a:ext cx="22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CLIENTES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8" name="CuadroTexto 31">
            <a:extLst>
              <a:ext uri="{FF2B5EF4-FFF2-40B4-BE49-F238E27FC236}">
                <a16:creationId xmlns:a16="http://schemas.microsoft.com/office/drawing/2014/main" id="{C3600309-B2B9-46D2-8CC7-A99BA9248BA7}"/>
              </a:ext>
            </a:extLst>
          </p:cNvPr>
          <p:cNvSpPr txBox="1"/>
          <p:nvPr/>
        </p:nvSpPr>
        <p:spPr>
          <a:xfrm>
            <a:off x="16873924" y="5728777"/>
            <a:ext cx="22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MERCADO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9" name="Rectángulo redondeado 65">
            <a:extLst>
              <a:ext uri="{FF2B5EF4-FFF2-40B4-BE49-F238E27FC236}">
                <a16:creationId xmlns:a16="http://schemas.microsoft.com/office/drawing/2014/main" id="{A8DEF370-DFA7-4656-9CB1-DDFAF53B98E1}"/>
              </a:ext>
            </a:extLst>
          </p:cNvPr>
          <p:cNvSpPr/>
          <p:nvPr/>
        </p:nvSpPr>
        <p:spPr>
          <a:xfrm>
            <a:off x="3758584" y="8541028"/>
            <a:ext cx="18706213" cy="1430586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0" name="Rectángulo: esquinas redondeadas 18">
            <a:extLst>
              <a:ext uri="{FF2B5EF4-FFF2-40B4-BE49-F238E27FC236}">
                <a16:creationId xmlns:a16="http://schemas.microsoft.com/office/drawing/2014/main" id="{82AB207D-28DB-498D-84BD-C33123E7DDAB}"/>
              </a:ext>
            </a:extLst>
          </p:cNvPr>
          <p:cNvSpPr/>
          <p:nvPr/>
        </p:nvSpPr>
        <p:spPr>
          <a:xfrm>
            <a:off x="4936778" y="8774823"/>
            <a:ext cx="7387164" cy="1019845"/>
          </a:xfrm>
          <a:prstGeom prst="roundRect">
            <a:avLst/>
          </a:prstGeom>
          <a:solidFill>
            <a:srgbClr val="BED740"/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Hacer eficientes los procesos críticos</a:t>
            </a:r>
          </a:p>
        </p:txBody>
      </p:sp>
      <p:sp>
        <p:nvSpPr>
          <p:cNvPr id="171" name="Rectángulo: esquinas redondeadas 18">
            <a:extLst>
              <a:ext uri="{FF2B5EF4-FFF2-40B4-BE49-F238E27FC236}">
                <a16:creationId xmlns:a16="http://schemas.microsoft.com/office/drawing/2014/main" id="{9220A93A-5CDD-4780-8FE9-6D2FC6BE8F53}"/>
              </a:ext>
            </a:extLst>
          </p:cNvPr>
          <p:cNvSpPr/>
          <p:nvPr/>
        </p:nvSpPr>
        <p:spPr>
          <a:xfrm>
            <a:off x="14009796" y="8795145"/>
            <a:ext cx="7387164" cy="1019843"/>
          </a:xfrm>
          <a:prstGeom prst="roundRect">
            <a:avLst/>
          </a:prstGeom>
          <a:solidFill>
            <a:srgbClr val="BED740"/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Asegurar la efectiva gestión de riesgos de la compañía</a:t>
            </a:r>
          </a:p>
        </p:txBody>
      </p:sp>
      <p:sp>
        <p:nvSpPr>
          <p:cNvPr id="172" name="CuadroTexto 31">
            <a:extLst>
              <a:ext uri="{FF2B5EF4-FFF2-40B4-BE49-F238E27FC236}">
                <a16:creationId xmlns:a16="http://schemas.microsoft.com/office/drawing/2014/main" id="{D5774495-D51D-42E1-B8F0-0DC76FAE199F}"/>
              </a:ext>
            </a:extLst>
          </p:cNvPr>
          <p:cNvSpPr txBox="1"/>
          <p:nvPr/>
        </p:nvSpPr>
        <p:spPr>
          <a:xfrm>
            <a:off x="3911459" y="8206960"/>
            <a:ext cx="378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PROCESOS Y RIESGOS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3" name="Rectángulo redondeado 69">
            <a:extLst>
              <a:ext uri="{FF2B5EF4-FFF2-40B4-BE49-F238E27FC236}">
                <a16:creationId xmlns:a16="http://schemas.microsoft.com/office/drawing/2014/main" id="{5D53D3D6-7885-422D-ACDC-C5C401B46FC7}"/>
              </a:ext>
            </a:extLst>
          </p:cNvPr>
          <p:cNvSpPr/>
          <p:nvPr/>
        </p:nvSpPr>
        <p:spPr>
          <a:xfrm>
            <a:off x="3758584" y="10601207"/>
            <a:ext cx="18706213" cy="2169030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4" name="Rectángulo: esquinas redondeadas 20">
            <a:extLst>
              <a:ext uri="{FF2B5EF4-FFF2-40B4-BE49-F238E27FC236}">
                <a16:creationId xmlns:a16="http://schemas.microsoft.com/office/drawing/2014/main" id="{C1D68FF6-17BA-43A0-BC3C-1C48C767898F}"/>
              </a:ext>
            </a:extLst>
          </p:cNvPr>
          <p:cNvSpPr/>
          <p:nvPr/>
        </p:nvSpPr>
        <p:spPr>
          <a:xfrm>
            <a:off x="10726409" y="11016775"/>
            <a:ext cx="5396606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Lograr un mayor desarrollo tecnológico</a:t>
            </a:r>
          </a:p>
        </p:txBody>
      </p:sp>
      <p:sp>
        <p:nvSpPr>
          <p:cNvPr id="175" name="Rectángulo: esquinas redondeadas 20">
            <a:extLst>
              <a:ext uri="{FF2B5EF4-FFF2-40B4-BE49-F238E27FC236}">
                <a16:creationId xmlns:a16="http://schemas.microsoft.com/office/drawing/2014/main" id="{B17B777C-9931-4B25-87EC-48A7880DA9DD}"/>
              </a:ext>
            </a:extLst>
          </p:cNvPr>
          <p:cNvSpPr/>
          <p:nvPr/>
        </p:nvSpPr>
        <p:spPr>
          <a:xfrm>
            <a:off x="16595603" y="10971431"/>
            <a:ext cx="5396606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Transformación Digital</a:t>
            </a:r>
          </a:p>
        </p:txBody>
      </p:sp>
      <p:sp>
        <p:nvSpPr>
          <p:cNvPr id="176" name="CuadroTexto 31">
            <a:extLst>
              <a:ext uri="{FF2B5EF4-FFF2-40B4-BE49-F238E27FC236}">
                <a16:creationId xmlns:a16="http://schemas.microsoft.com/office/drawing/2014/main" id="{3946ADA5-4CE2-47CC-8311-A6D4749D18C4}"/>
              </a:ext>
            </a:extLst>
          </p:cNvPr>
          <p:cNvSpPr txBox="1"/>
          <p:nvPr/>
        </p:nvSpPr>
        <p:spPr>
          <a:xfrm>
            <a:off x="4408451" y="10691631"/>
            <a:ext cx="670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TALENTO HUMANO Y CULTURA ORGANIZACIONAL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7" name="CuadroTexto 31">
            <a:extLst>
              <a:ext uri="{FF2B5EF4-FFF2-40B4-BE49-F238E27FC236}">
                <a16:creationId xmlns:a16="http://schemas.microsoft.com/office/drawing/2014/main" id="{5FFC0D4D-5F57-4E90-844A-69184B73B807}"/>
              </a:ext>
            </a:extLst>
          </p:cNvPr>
          <p:cNvSpPr txBox="1"/>
          <p:nvPr/>
        </p:nvSpPr>
        <p:spPr>
          <a:xfrm>
            <a:off x="11021871" y="10648914"/>
            <a:ext cx="45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INNOVACIÓN Y TECNOLOGÍA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8" name="Abrir corchete 177">
            <a:extLst>
              <a:ext uri="{FF2B5EF4-FFF2-40B4-BE49-F238E27FC236}">
                <a16:creationId xmlns:a16="http://schemas.microsoft.com/office/drawing/2014/main" id="{5FD450B3-7369-40DA-B32E-459E8F9BE58B}"/>
              </a:ext>
            </a:extLst>
          </p:cNvPr>
          <p:cNvSpPr/>
          <p:nvPr/>
        </p:nvSpPr>
        <p:spPr>
          <a:xfrm flipH="1">
            <a:off x="22464797" y="3039182"/>
            <a:ext cx="218153" cy="214777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9" name="Abrir corchete 178">
            <a:extLst>
              <a:ext uri="{FF2B5EF4-FFF2-40B4-BE49-F238E27FC236}">
                <a16:creationId xmlns:a16="http://schemas.microsoft.com/office/drawing/2014/main" id="{E83BC8FA-CE0E-455F-8CB1-6BF191772F6A}"/>
              </a:ext>
            </a:extLst>
          </p:cNvPr>
          <p:cNvSpPr/>
          <p:nvPr/>
        </p:nvSpPr>
        <p:spPr>
          <a:xfrm flipH="1">
            <a:off x="22430861" y="5580116"/>
            <a:ext cx="236844" cy="2357489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0" name="Abrir corchete 179">
            <a:extLst>
              <a:ext uri="{FF2B5EF4-FFF2-40B4-BE49-F238E27FC236}">
                <a16:creationId xmlns:a16="http://schemas.microsoft.com/office/drawing/2014/main" id="{C9BF8CAB-DB9C-4A62-8735-E3458C75DD04}"/>
              </a:ext>
            </a:extLst>
          </p:cNvPr>
          <p:cNvSpPr/>
          <p:nvPr/>
        </p:nvSpPr>
        <p:spPr>
          <a:xfrm flipH="1">
            <a:off x="22487969" y="8388484"/>
            <a:ext cx="179736" cy="166194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1" name="Abrir corchete 180">
            <a:extLst>
              <a:ext uri="{FF2B5EF4-FFF2-40B4-BE49-F238E27FC236}">
                <a16:creationId xmlns:a16="http://schemas.microsoft.com/office/drawing/2014/main" id="{627B569D-93BA-4D8E-8CF1-F70631B00398}"/>
              </a:ext>
            </a:extLst>
          </p:cNvPr>
          <p:cNvSpPr/>
          <p:nvPr/>
        </p:nvSpPr>
        <p:spPr>
          <a:xfrm flipH="1">
            <a:off x="22452741" y="10508076"/>
            <a:ext cx="218154" cy="2426701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82" name="Conector curvado 78">
            <a:extLst>
              <a:ext uri="{FF2B5EF4-FFF2-40B4-BE49-F238E27FC236}">
                <a16:creationId xmlns:a16="http://schemas.microsoft.com/office/drawing/2014/main" id="{19721878-7750-4298-9DEB-80A0FA35359F}"/>
              </a:ext>
            </a:extLst>
          </p:cNvPr>
          <p:cNvCxnSpPr>
            <a:endCxn id="145" idx="1"/>
          </p:cNvCxnSpPr>
          <p:nvPr/>
        </p:nvCxnSpPr>
        <p:spPr>
          <a:xfrm flipV="1">
            <a:off x="9440255" y="3303646"/>
            <a:ext cx="1336619" cy="896760"/>
          </a:xfrm>
          <a:prstGeom prst="curvedConnector3">
            <a:avLst/>
          </a:prstGeom>
          <a:noFill/>
          <a:ln w="85725" cap="flat" cmpd="sng" algn="ctr">
            <a:solidFill>
              <a:srgbClr val="85BB3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3" name="Conector curvado 79">
            <a:extLst>
              <a:ext uri="{FF2B5EF4-FFF2-40B4-BE49-F238E27FC236}">
                <a16:creationId xmlns:a16="http://schemas.microsoft.com/office/drawing/2014/main" id="{948D0CB7-9719-4622-8DFD-D35BB69B2A84}"/>
              </a:ext>
            </a:extLst>
          </p:cNvPr>
          <p:cNvCxnSpPr>
            <a:stCxn id="158" idx="1"/>
            <a:endCxn id="145" idx="3"/>
          </p:cNvCxnSpPr>
          <p:nvPr/>
        </p:nvCxnSpPr>
        <p:spPr>
          <a:xfrm rot="10800000">
            <a:off x="15446510" y="3303647"/>
            <a:ext cx="1485975" cy="938513"/>
          </a:xfrm>
          <a:prstGeom prst="curvedConnector3">
            <a:avLst/>
          </a:prstGeom>
          <a:noFill/>
          <a:ln w="85725" cap="flat" cmpd="sng" algn="ctr">
            <a:solidFill>
              <a:srgbClr val="85BB3D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4" name="Flecha: hacia abajo 183">
            <a:extLst>
              <a:ext uri="{FF2B5EF4-FFF2-40B4-BE49-F238E27FC236}">
                <a16:creationId xmlns:a16="http://schemas.microsoft.com/office/drawing/2014/main" id="{927CC5EB-E147-4711-9A5E-64AEB8F0C68E}"/>
              </a:ext>
            </a:extLst>
          </p:cNvPr>
          <p:cNvSpPr/>
          <p:nvPr/>
        </p:nvSpPr>
        <p:spPr>
          <a:xfrm rot="10800000">
            <a:off x="6516149" y="5002848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5" name="Flecha: hacia abajo 184">
            <a:extLst>
              <a:ext uri="{FF2B5EF4-FFF2-40B4-BE49-F238E27FC236}">
                <a16:creationId xmlns:a16="http://schemas.microsoft.com/office/drawing/2014/main" id="{DD17FA4F-6BF1-4D41-A02C-18EEB6E55A0E}"/>
              </a:ext>
            </a:extLst>
          </p:cNvPr>
          <p:cNvSpPr/>
          <p:nvPr/>
        </p:nvSpPr>
        <p:spPr>
          <a:xfrm rot="10800000">
            <a:off x="18800443" y="5002388"/>
            <a:ext cx="1166296" cy="584263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Flecha: hacia abajo 185">
            <a:extLst>
              <a:ext uri="{FF2B5EF4-FFF2-40B4-BE49-F238E27FC236}">
                <a16:creationId xmlns:a16="http://schemas.microsoft.com/office/drawing/2014/main" id="{A19E703C-6DE1-4D4D-A73E-516BA90CF0B5}"/>
              </a:ext>
            </a:extLst>
          </p:cNvPr>
          <p:cNvSpPr/>
          <p:nvPr/>
        </p:nvSpPr>
        <p:spPr>
          <a:xfrm rot="10800000">
            <a:off x="8047212" y="7911552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7" name="Flecha: hacia abajo 186">
            <a:extLst>
              <a:ext uri="{FF2B5EF4-FFF2-40B4-BE49-F238E27FC236}">
                <a16:creationId xmlns:a16="http://schemas.microsoft.com/office/drawing/2014/main" id="{6CF33295-BB24-4F87-A5AF-A50D8F93D326}"/>
              </a:ext>
            </a:extLst>
          </p:cNvPr>
          <p:cNvSpPr/>
          <p:nvPr/>
        </p:nvSpPr>
        <p:spPr>
          <a:xfrm rot="10800000">
            <a:off x="17120230" y="7910295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Flecha: hacia abajo 187">
            <a:extLst>
              <a:ext uri="{FF2B5EF4-FFF2-40B4-BE49-F238E27FC236}">
                <a16:creationId xmlns:a16="http://schemas.microsoft.com/office/drawing/2014/main" id="{DCC8FE62-D7A4-488D-BFE4-8CCBBA39AEBC}"/>
              </a:ext>
            </a:extLst>
          </p:cNvPr>
          <p:cNvSpPr/>
          <p:nvPr/>
        </p:nvSpPr>
        <p:spPr>
          <a:xfrm rot="10800000">
            <a:off x="6516149" y="10028549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Flecha: hacia abajo 188">
            <a:extLst>
              <a:ext uri="{FF2B5EF4-FFF2-40B4-BE49-F238E27FC236}">
                <a16:creationId xmlns:a16="http://schemas.microsoft.com/office/drawing/2014/main" id="{C24E59A1-9775-4153-9E55-CABAA12AD738}"/>
              </a:ext>
            </a:extLst>
          </p:cNvPr>
          <p:cNvSpPr/>
          <p:nvPr/>
        </p:nvSpPr>
        <p:spPr>
          <a:xfrm rot="10800000">
            <a:off x="18865171" y="10028129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ectángulo 189">
            <a:extLst>
              <a:ext uri="{FF2B5EF4-FFF2-40B4-BE49-F238E27FC236}">
                <a16:creationId xmlns:a16="http://schemas.microsoft.com/office/drawing/2014/main" id="{34EC0FF3-6106-4C8B-B0D4-9AD962BCC05D}"/>
              </a:ext>
            </a:extLst>
          </p:cNvPr>
          <p:cNvSpPr/>
          <p:nvPr/>
        </p:nvSpPr>
        <p:spPr>
          <a:xfrm>
            <a:off x="0" y="4934962"/>
            <a:ext cx="24382413" cy="8157537"/>
          </a:xfrm>
          <a:prstGeom prst="rect">
            <a:avLst/>
          </a:prstGeom>
          <a:solidFill>
            <a:srgbClr val="E6E6E6">
              <a:alpha val="91000"/>
            </a:srgb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1" name="Grupo 190">
            <a:extLst>
              <a:ext uri="{FF2B5EF4-FFF2-40B4-BE49-F238E27FC236}">
                <a16:creationId xmlns:a16="http://schemas.microsoft.com/office/drawing/2014/main" id="{52E7AE37-9157-4F28-B627-16B626A41C03}"/>
              </a:ext>
            </a:extLst>
          </p:cNvPr>
          <p:cNvGrpSpPr/>
          <p:nvPr/>
        </p:nvGrpSpPr>
        <p:grpSpPr>
          <a:xfrm>
            <a:off x="10757355" y="3882841"/>
            <a:ext cx="4666890" cy="2584326"/>
            <a:chOff x="10373116" y="3753126"/>
            <a:chExt cx="4666890" cy="2584326"/>
          </a:xfrm>
        </p:grpSpPr>
        <p:sp>
          <p:nvSpPr>
            <p:cNvPr id="192" name="Rectángulo: esquinas diagonales redondeadas 191">
              <a:extLst>
                <a:ext uri="{FF2B5EF4-FFF2-40B4-BE49-F238E27FC236}">
                  <a16:creationId xmlns:a16="http://schemas.microsoft.com/office/drawing/2014/main" id="{57C49B5F-3102-485D-B3D8-6336CC1D9711}"/>
                </a:ext>
              </a:extLst>
            </p:cNvPr>
            <p:cNvSpPr/>
            <p:nvPr/>
          </p:nvSpPr>
          <p:spPr>
            <a:xfrm>
              <a:off x="10373116" y="5375322"/>
              <a:ext cx="4666890" cy="962130"/>
            </a:xfrm>
            <a:prstGeom prst="round2Diag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ED74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EBITDA $60.335</a:t>
              </a:r>
            </a:p>
          </p:txBody>
        </p:sp>
        <p:sp>
          <p:nvSpPr>
            <p:cNvPr id="193" name="Flecha: hacia abajo 192">
              <a:extLst>
                <a:ext uri="{FF2B5EF4-FFF2-40B4-BE49-F238E27FC236}">
                  <a16:creationId xmlns:a16="http://schemas.microsoft.com/office/drawing/2014/main" id="{D883108B-477C-409E-8898-D4B158FCCA7E}"/>
                </a:ext>
              </a:extLst>
            </p:cNvPr>
            <p:cNvSpPr/>
            <p:nvPr/>
          </p:nvSpPr>
          <p:spPr>
            <a:xfrm>
              <a:off x="12335466" y="3753126"/>
              <a:ext cx="755082" cy="1621982"/>
            </a:xfrm>
            <a:prstGeom prst="downArrow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grpSp>
        <p:nvGrpSpPr>
          <p:cNvPr id="194" name="Grupo 193">
            <a:extLst>
              <a:ext uri="{FF2B5EF4-FFF2-40B4-BE49-F238E27FC236}">
                <a16:creationId xmlns:a16="http://schemas.microsoft.com/office/drawing/2014/main" id="{513A1FED-9AB9-4FDB-A39A-2D24274F72D2}"/>
              </a:ext>
            </a:extLst>
          </p:cNvPr>
          <p:cNvGrpSpPr/>
          <p:nvPr/>
        </p:nvGrpSpPr>
        <p:grpSpPr>
          <a:xfrm>
            <a:off x="15755918" y="4789597"/>
            <a:ext cx="7384802" cy="3411296"/>
            <a:chOff x="9508545" y="3029231"/>
            <a:chExt cx="7384802" cy="2928880"/>
          </a:xfrm>
        </p:grpSpPr>
        <p:sp>
          <p:nvSpPr>
            <p:cNvPr id="195" name="Rectángulo: esquinas diagonales redondeadas 194">
              <a:extLst>
                <a:ext uri="{FF2B5EF4-FFF2-40B4-BE49-F238E27FC236}">
                  <a16:creationId xmlns:a16="http://schemas.microsoft.com/office/drawing/2014/main" id="{A6D20945-8778-4D0E-931E-E8015828D737}"/>
                </a:ext>
              </a:extLst>
            </p:cNvPr>
            <p:cNvSpPr/>
            <p:nvPr/>
          </p:nvSpPr>
          <p:spPr>
            <a:xfrm>
              <a:off x="9508545" y="5095679"/>
              <a:ext cx="7384802" cy="862432"/>
            </a:xfrm>
            <a:prstGeom prst="round2Diag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ED74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Cumplimiento de primas emitidas $934.097</a:t>
              </a:r>
            </a:p>
          </p:txBody>
        </p:sp>
        <p:sp>
          <p:nvSpPr>
            <p:cNvPr id="196" name="Flecha: hacia abajo 195">
              <a:extLst>
                <a:ext uri="{FF2B5EF4-FFF2-40B4-BE49-F238E27FC236}">
                  <a16:creationId xmlns:a16="http://schemas.microsoft.com/office/drawing/2014/main" id="{378AC7A1-DC52-4BA3-806A-8520671F48D3}"/>
                </a:ext>
              </a:extLst>
            </p:cNvPr>
            <p:cNvSpPr/>
            <p:nvPr/>
          </p:nvSpPr>
          <p:spPr>
            <a:xfrm>
              <a:off x="12818199" y="3029231"/>
              <a:ext cx="755082" cy="2024099"/>
            </a:xfrm>
            <a:prstGeom prst="downArrow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grpSp>
        <p:nvGrpSpPr>
          <p:cNvPr id="197" name="Grupo 196">
            <a:extLst>
              <a:ext uri="{FF2B5EF4-FFF2-40B4-BE49-F238E27FC236}">
                <a16:creationId xmlns:a16="http://schemas.microsoft.com/office/drawing/2014/main" id="{FA70FDED-E5FB-426C-8405-69461DDC8240}"/>
              </a:ext>
            </a:extLst>
          </p:cNvPr>
          <p:cNvGrpSpPr/>
          <p:nvPr/>
        </p:nvGrpSpPr>
        <p:grpSpPr>
          <a:xfrm>
            <a:off x="4699748" y="4719292"/>
            <a:ext cx="4845065" cy="3309223"/>
            <a:chOff x="10780885" y="3143572"/>
            <a:chExt cx="4845065" cy="2841241"/>
          </a:xfrm>
        </p:grpSpPr>
        <p:sp>
          <p:nvSpPr>
            <p:cNvPr id="198" name="Rectángulo: esquinas diagonales redondeadas 197">
              <a:extLst>
                <a:ext uri="{FF2B5EF4-FFF2-40B4-BE49-F238E27FC236}">
                  <a16:creationId xmlns:a16="http://schemas.microsoft.com/office/drawing/2014/main" id="{88F92E68-94A6-4B93-AA02-BF8CB3EAFC2D}"/>
                </a:ext>
              </a:extLst>
            </p:cNvPr>
            <p:cNvSpPr/>
            <p:nvPr/>
          </p:nvSpPr>
          <p:spPr>
            <a:xfrm>
              <a:off x="10780885" y="5228029"/>
              <a:ext cx="4845065" cy="756784"/>
            </a:xfrm>
            <a:prstGeom prst="round2Diag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ED74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Índice Combinado 105,9%</a:t>
              </a:r>
            </a:p>
          </p:txBody>
        </p:sp>
        <p:sp>
          <p:nvSpPr>
            <p:cNvPr id="199" name="Flecha: hacia abajo 198">
              <a:extLst>
                <a:ext uri="{FF2B5EF4-FFF2-40B4-BE49-F238E27FC236}">
                  <a16:creationId xmlns:a16="http://schemas.microsoft.com/office/drawing/2014/main" id="{CF96D112-A934-4A73-9A11-83FD010422B8}"/>
                </a:ext>
              </a:extLst>
            </p:cNvPr>
            <p:cNvSpPr/>
            <p:nvPr/>
          </p:nvSpPr>
          <p:spPr>
            <a:xfrm>
              <a:off x="12818199" y="3143572"/>
              <a:ext cx="755082" cy="2051275"/>
            </a:xfrm>
            <a:prstGeom prst="downArrow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sp>
        <p:nvSpPr>
          <p:cNvPr id="62" name="Sepcs contenido">
            <a:extLst>
              <a:ext uri="{FF2B5EF4-FFF2-40B4-BE49-F238E27FC236}">
                <a16:creationId xmlns:a16="http://schemas.microsoft.com/office/drawing/2014/main" id="{A4AF77B9-45D3-482E-B228-14D8131C3511}"/>
              </a:ext>
            </a:extLst>
          </p:cNvPr>
          <p:cNvSpPr txBox="1"/>
          <p:nvPr/>
        </p:nvSpPr>
        <p:spPr>
          <a:xfrm>
            <a:off x="1896042" y="908102"/>
            <a:ext cx="20320433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6600" dirty="0">
                <a:solidFill>
                  <a:srgbClr val="265335"/>
                </a:solidFill>
              </a:rPr>
              <a:t>Mapa </a:t>
            </a:r>
            <a:r>
              <a:rPr lang="es-CO" sz="6600" dirty="0">
                <a:solidFill>
                  <a:srgbClr val="75C044"/>
                </a:solidFill>
                <a:latin typeface="Verdana"/>
                <a:ea typeface="Verdana"/>
              </a:rPr>
              <a:t>Estratégico Corporativo </a:t>
            </a:r>
            <a:r>
              <a:rPr lang="es-CO" sz="5400" dirty="0">
                <a:solidFill>
                  <a:srgbClr val="75C044"/>
                </a:solidFill>
                <a:latin typeface="Verdana"/>
                <a:ea typeface="Verdana"/>
              </a:rPr>
              <a:t>2020-2021</a:t>
            </a:r>
            <a:endParaRPr sz="6600" dirty="0">
              <a:solidFill>
                <a:srgbClr val="75C044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96150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>
            <a:extLst>
              <a:ext uri="{FF2B5EF4-FFF2-40B4-BE49-F238E27FC236}">
                <a16:creationId xmlns:a16="http://schemas.microsoft.com/office/drawing/2014/main" id="{183F43EA-ED33-4C07-9018-27ADE85DA5D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38274" y="12930187"/>
            <a:ext cx="333202" cy="4857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2200" b="0" i="0" u="none" strike="noStrike" kern="0" cap="none" spc="0" normalizeH="0" baseline="0" noProof="0">
                <a:ln>
                  <a:noFill/>
                </a:ln>
                <a:solidFill>
                  <a:srgbClr val="75C044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75C044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66" name="Nombre del Área">
            <a:extLst>
              <a:ext uri="{FF2B5EF4-FFF2-40B4-BE49-F238E27FC236}">
                <a16:creationId xmlns:a16="http://schemas.microsoft.com/office/drawing/2014/main" id="{7256573C-6DC7-4E46-BB84-9D92CD10DAAA}"/>
              </a:ext>
            </a:extLst>
          </p:cNvPr>
          <p:cNvSpPr txBox="1"/>
          <p:nvPr/>
        </p:nvSpPr>
        <p:spPr>
          <a:xfrm>
            <a:off x="1363060" y="12930187"/>
            <a:ext cx="11985540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2200" b="0">
                <a:solidFill>
                  <a:srgbClr val="BCBE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l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0" i="0" u="none" strike="noStrike" kern="0" cap="none" spc="0" normalizeH="0" baseline="0" noProof="0" dirty="0">
                <a:ln>
                  <a:noFill/>
                </a:ln>
                <a:solidFill>
                  <a:srgbClr val="BCBEC0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Gerencia de Planeación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BCBEC0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58" name="Rectángulo: esquinas redondeadas 19">
            <a:extLst>
              <a:ext uri="{FF2B5EF4-FFF2-40B4-BE49-F238E27FC236}">
                <a16:creationId xmlns:a16="http://schemas.microsoft.com/office/drawing/2014/main" id="{473B0076-C409-4EF9-AAEC-3A8DF26689C2}"/>
              </a:ext>
            </a:extLst>
          </p:cNvPr>
          <p:cNvSpPr/>
          <p:nvPr/>
        </p:nvSpPr>
        <p:spPr>
          <a:xfrm>
            <a:off x="4364629" y="11113306"/>
            <a:ext cx="5867213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ES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Transformación cultura</a:t>
            </a:r>
          </a:p>
        </p:txBody>
      </p:sp>
      <p:sp>
        <p:nvSpPr>
          <p:cNvPr id="159" name="Abrir corchete 158">
            <a:extLst>
              <a:ext uri="{FF2B5EF4-FFF2-40B4-BE49-F238E27FC236}">
                <a16:creationId xmlns:a16="http://schemas.microsoft.com/office/drawing/2014/main" id="{53D597A1-D954-43C9-9901-5A9BCEE40795}"/>
              </a:ext>
            </a:extLst>
          </p:cNvPr>
          <p:cNvSpPr/>
          <p:nvPr/>
        </p:nvSpPr>
        <p:spPr>
          <a:xfrm>
            <a:off x="3578684" y="3115382"/>
            <a:ext cx="170121" cy="214777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0" name="Abrir corchete 159">
            <a:extLst>
              <a:ext uri="{FF2B5EF4-FFF2-40B4-BE49-F238E27FC236}">
                <a16:creationId xmlns:a16="http://schemas.microsoft.com/office/drawing/2014/main" id="{10B1CDB8-9C74-45B3-8439-4B80180E07EF}"/>
              </a:ext>
            </a:extLst>
          </p:cNvPr>
          <p:cNvSpPr/>
          <p:nvPr/>
        </p:nvSpPr>
        <p:spPr>
          <a:xfrm>
            <a:off x="3573794" y="5660941"/>
            <a:ext cx="194571" cy="2358959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1" name="Abrir corchete 160">
            <a:extLst>
              <a:ext uri="{FF2B5EF4-FFF2-40B4-BE49-F238E27FC236}">
                <a16:creationId xmlns:a16="http://schemas.microsoft.com/office/drawing/2014/main" id="{923E2478-5A4D-4A05-BA51-CA429253F9FC}"/>
              </a:ext>
            </a:extLst>
          </p:cNvPr>
          <p:cNvSpPr/>
          <p:nvPr/>
        </p:nvSpPr>
        <p:spPr>
          <a:xfrm>
            <a:off x="3585474" y="8496574"/>
            <a:ext cx="179736" cy="166194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2" name="Abrir corchete 161">
            <a:extLst>
              <a:ext uri="{FF2B5EF4-FFF2-40B4-BE49-F238E27FC236}">
                <a16:creationId xmlns:a16="http://schemas.microsoft.com/office/drawing/2014/main" id="{1D1D1B8F-06F2-41D6-97DD-2FF48C727709}"/>
              </a:ext>
            </a:extLst>
          </p:cNvPr>
          <p:cNvSpPr/>
          <p:nvPr/>
        </p:nvSpPr>
        <p:spPr>
          <a:xfrm>
            <a:off x="3581129" y="10583568"/>
            <a:ext cx="179899" cy="2426701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3" name="CuadroTexto 162">
            <a:extLst>
              <a:ext uri="{FF2B5EF4-FFF2-40B4-BE49-F238E27FC236}">
                <a16:creationId xmlns:a16="http://schemas.microsoft.com/office/drawing/2014/main" id="{F4DAF0D7-7C08-4165-9FF7-B109E82A98AF}"/>
              </a:ext>
            </a:extLst>
          </p:cNvPr>
          <p:cNvSpPr txBox="1"/>
          <p:nvPr/>
        </p:nvSpPr>
        <p:spPr>
          <a:xfrm>
            <a:off x="507567" y="3729408"/>
            <a:ext cx="277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Financiera</a:t>
            </a:r>
          </a:p>
        </p:txBody>
      </p:sp>
      <p:sp>
        <p:nvSpPr>
          <p:cNvPr id="164" name="CuadroTexto 163">
            <a:extLst>
              <a:ext uri="{FF2B5EF4-FFF2-40B4-BE49-F238E27FC236}">
                <a16:creationId xmlns:a16="http://schemas.microsoft.com/office/drawing/2014/main" id="{D50BDF62-A115-47DD-B116-AACE7F0A62D9}"/>
              </a:ext>
            </a:extLst>
          </p:cNvPr>
          <p:cNvSpPr txBox="1"/>
          <p:nvPr/>
        </p:nvSpPr>
        <p:spPr>
          <a:xfrm>
            <a:off x="507567" y="6048985"/>
            <a:ext cx="277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+mn-lt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400" kern="1200" dirty="0">
                <a:solidFill>
                  <a:srgbClr val="204D38"/>
                </a:solidFill>
                <a:latin typeface="+mn-lt"/>
                <a:ea typeface="+mn-ea"/>
                <a:cs typeface="Helvetica" panose="020B0604020202020204" pitchFamily="34" charset="0"/>
              </a:rPr>
              <a:t>Cliente y Mercado</a:t>
            </a:r>
          </a:p>
        </p:txBody>
      </p:sp>
      <p:sp>
        <p:nvSpPr>
          <p:cNvPr id="165" name="CuadroTexto 164">
            <a:extLst>
              <a:ext uri="{FF2B5EF4-FFF2-40B4-BE49-F238E27FC236}">
                <a16:creationId xmlns:a16="http://schemas.microsoft.com/office/drawing/2014/main" id="{131B73EC-C2B4-4293-9385-1942AAA35AC4}"/>
              </a:ext>
            </a:extLst>
          </p:cNvPr>
          <p:cNvSpPr txBox="1"/>
          <p:nvPr/>
        </p:nvSpPr>
        <p:spPr>
          <a:xfrm>
            <a:off x="507567" y="8594926"/>
            <a:ext cx="2776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Procesos Internos</a:t>
            </a:r>
          </a:p>
        </p:txBody>
      </p:sp>
      <p:sp>
        <p:nvSpPr>
          <p:cNvPr id="166" name="CuadroTexto 165">
            <a:extLst>
              <a:ext uri="{FF2B5EF4-FFF2-40B4-BE49-F238E27FC236}">
                <a16:creationId xmlns:a16="http://schemas.microsoft.com/office/drawing/2014/main" id="{CC9014AE-6BF5-4CF2-8B09-CC3B44497D7D}"/>
              </a:ext>
            </a:extLst>
          </p:cNvPr>
          <p:cNvSpPr txBox="1"/>
          <p:nvPr/>
        </p:nvSpPr>
        <p:spPr>
          <a:xfrm>
            <a:off x="507567" y="10959763"/>
            <a:ext cx="2776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Perspectiva </a:t>
            </a:r>
          </a:p>
          <a:p>
            <a:pPr algn="r" defTabSz="457200" hangingPunct="1"/>
            <a:r>
              <a:rPr lang="es-CO" sz="2800" kern="1200" dirty="0">
                <a:solidFill>
                  <a:srgbClr val="204D3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Aprendizaje y Desarrollo</a:t>
            </a:r>
          </a:p>
        </p:txBody>
      </p:sp>
      <p:sp>
        <p:nvSpPr>
          <p:cNvPr id="167" name="Rectángulo: esquinas redondeadas 3">
            <a:extLst>
              <a:ext uri="{FF2B5EF4-FFF2-40B4-BE49-F238E27FC236}">
                <a16:creationId xmlns:a16="http://schemas.microsoft.com/office/drawing/2014/main" id="{17CB0E2B-2301-4EB2-8ABE-D3B458F873B5}"/>
              </a:ext>
            </a:extLst>
          </p:cNvPr>
          <p:cNvSpPr/>
          <p:nvPr/>
        </p:nvSpPr>
        <p:spPr>
          <a:xfrm>
            <a:off x="10776874" y="2741373"/>
            <a:ext cx="4669635" cy="1276945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Garantizar la permanente creación de valor para el accionista</a:t>
            </a:r>
            <a:endParaRPr kumimoji="0" lang="es-CO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8" name="Rectángulo: esquinas redondeadas 12">
            <a:extLst>
              <a:ext uri="{FF2B5EF4-FFF2-40B4-BE49-F238E27FC236}">
                <a16:creationId xmlns:a16="http://schemas.microsoft.com/office/drawing/2014/main" id="{3BE419E0-D3B4-4467-89C7-18093C8B0F75}"/>
              </a:ext>
            </a:extLst>
          </p:cNvPr>
          <p:cNvSpPr/>
          <p:nvPr/>
        </p:nvSpPr>
        <p:spPr>
          <a:xfrm>
            <a:off x="4765854" y="3666230"/>
            <a:ext cx="4666889" cy="1310946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Mejorar el índice combinado</a:t>
            </a:r>
          </a:p>
        </p:txBody>
      </p:sp>
      <p:sp>
        <p:nvSpPr>
          <p:cNvPr id="169" name="Rectángulo: esquinas redondeadas 13">
            <a:extLst>
              <a:ext uri="{FF2B5EF4-FFF2-40B4-BE49-F238E27FC236}">
                <a16:creationId xmlns:a16="http://schemas.microsoft.com/office/drawing/2014/main" id="{9DD81CD9-CE6E-45FC-BFA3-5F9A5A10B265}"/>
              </a:ext>
            </a:extLst>
          </p:cNvPr>
          <p:cNvSpPr/>
          <p:nvPr/>
        </p:nvSpPr>
        <p:spPr>
          <a:xfrm>
            <a:off x="16932484" y="3662886"/>
            <a:ext cx="4666889" cy="1310946"/>
          </a:xfrm>
          <a:prstGeom prst="roundRect">
            <a:avLst/>
          </a:prstGeom>
          <a:solidFill>
            <a:srgbClr val="1B462C"/>
          </a:solidFill>
          <a:ln w="6350" cap="flat" cmpd="sng" algn="ctr">
            <a:solidFill>
              <a:srgbClr val="1B462C"/>
            </a:solidFill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Lograr crecimiento real de primas</a:t>
            </a:r>
          </a:p>
        </p:txBody>
      </p:sp>
      <p:sp>
        <p:nvSpPr>
          <p:cNvPr id="170" name="CuadroTexto 31">
            <a:extLst>
              <a:ext uri="{FF2B5EF4-FFF2-40B4-BE49-F238E27FC236}">
                <a16:creationId xmlns:a16="http://schemas.microsoft.com/office/drawing/2014/main" id="{B90E9617-C8A1-4ACC-93C0-9320DEDD1227}"/>
              </a:ext>
            </a:extLst>
          </p:cNvPr>
          <p:cNvSpPr txBox="1"/>
          <p:nvPr/>
        </p:nvSpPr>
        <p:spPr>
          <a:xfrm>
            <a:off x="10819404" y="2381013"/>
            <a:ext cx="347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VALOR AL ACCIONISTA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1" name="CuadroTexto 31">
            <a:extLst>
              <a:ext uri="{FF2B5EF4-FFF2-40B4-BE49-F238E27FC236}">
                <a16:creationId xmlns:a16="http://schemas.microsoft.com/office/drawing/2014/main" id="{3BBF42BC-C397-4C32-9298-17766E0560CF}"/>
              </a:ext>
            </a:extLst>
          </p:cNvPr>
          <p:cNvSpPr txBox="1"/>
          <p:nvPr/>
        </p:nvSpPr>
        <p:spPr>
          <a:xfrm>
            <a:off x="4837720" y="3325244"/>
            <a:ext cx="2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PRODUCTIVIDAD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2" name="CuadroTexto 31">
            <a:extLst>
              <a:ext uri="{FF2B5EF4-FFF2-40B4-BE49-F238E27FC236}">
                <a16:creationId xmlns:a16="http://schemas.microsoft.com/office/drawing/2014/main" id="{A3C06FA9-ABD1-42B8-B3C9-1CEFA49E2F64}"/>
              </a:ext>
            </a:extLst>
          </p:cNvPr>
          <p:cNvSpPr txBox="1"/>
          <p:nvPr/>
        </p:nvSpPr>
        <p:spPr>
          <a:xfrm>
            <a:off x="16983276" y="3328522"/>
            <a:ext cx="2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CRECIMIENTO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3" name="Rectángulo redondeado 56">
            <a:extLst>
              <a:ext uri="{FF2B5EF4-FFF2-40B4-BE49-F238E27FC236}">
                <a16:creationId xmlns:a16="http://schemas.microsoft.com/office/drawing/2014/main" id="{CB701A80-6440-4284-8CCC-38D5366E5A3E}"/>
              </a:ext>
            </a:extLst>
          </p:cNvPr>
          <p:cNvSpPr/>
          <p:nvPr/>
        </p:nvSpPr>
        <p:spPr>
          <a:xfrm>
            <a:off x="3765373" y="5681453"/>
            <a:ext cx="18665488" cy="2231922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4" name="Rectángulo: esquinas redondeadas 14">
            <a:extLst>
              <a:ext uri="{FF2B5EF4-FFF2-40B4-BE49-F238E27FC236}">
                <a16:creationId xmlns:a16="http://schemas.microsoft.com/office/drawing/2014/main" id="{A79F1013-BE49-4534-923F-9C3E5EEF43D5}"/>
              </a:ext>
            </a:extLst>
          </p:cNvPr>
          <p:cNvSpPr/>
          <p:nvPr/>
        </p:nvSpPr>
        <p:spPr>
          <a:xfrm>
            <a:off x="4676765" y="6164075"/>
            <a:ext cx="4845065" cy="1549719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Mejorar la percepción del cliente</a:t>
            </a:r>
          </a:p>
        </p:txBody>
      </p:sp>
      <p:sp>
        <p:nvSpPr>
          <p:cNvPr id="175" name="Rectángulo: esquinas redondeadas 15">
            <a:extLst>
              <a:ext uri="{FF2B5EF4-FFF2-40B4-BE49-F238E27FC236}">
                <a16:creationId xmlns:a16="http://schemas.microsoft.com/office/drawing/2014/main" id="{8E841BDE-55AE-4870-8934-7F0327FB2EC7}"/>
              </a:ext>
            </a:extLst>
          </p:cNvPr>
          <p:cNvSpPr/>
          <p:nvPr/>
        </p:nvSpPr>
        <p:spPr>
          <a:xfrm>
            <a:off x="10776874" y="6173550"/>
            <a:ext cx="4669635" cy="1549719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Crecer los ingresos en cada uno de los segmentos de interés</a:t>
            </a:r>
          </a:p>
        </p:txBody>
      </p:sp>
      <p:sp>
        <p:nvSpPr>
          <p:cNvPr id="176" name="Rectángulo: esquinas redondeadas 17">
            <a:extLst>
              <a:ext uri="{FF2B5EF4-FFF2-40B4-BE49-F238E27FC236}">
                <a16:creationId xmlns:a16="http://schemas.microsoft.com/office/drawing/2014/main" id="{C4846997-6980-43E2-AA9E-ADE248808717}"/>
              </a:ext>
            </a:extLst>
          </p:cNvPr>
          <p:cNvSpPr/>
          <p:nvPr/>
        </p:nvSpPr>
        <p:spPr>
          <a:xfrm>
            <a:off x="16790640" y="6177458"/>
            <a:ext cx="4808733" cy="1546073"/>
          </a:xfrm>
          <a:prstGeom prst="roundRect">
            <a:avLst/>
          </a:prstGeom>
          <a:solidFill>
            <a:srgbClr val="BED74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Crecer el porcentaje de participación en el mercado asegurador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sp>
        <p:nvSpPr>
          <p:cNvPr id="177" name="CuadroTexto 31">
            <a:extLst>
              <a:ext uri="{FF2B5EF4-FFF2-40B4-BE49-F238E27FC236}">
                <a16:creationId xmlns:a16="http://schemas.microsoft.com/office/drawing/2014/main" id="{317981DE-39DE-4A5B-A3D3-2B44800479B8}"/>
              </a:ext>
            </a:extLst>
          </p:cNvPr>
          <p:cNvSpPr txBox="1"/>
          <p:nvPr/>
        </p:nvSpPr>
        <p:spPr>
          <a:xfrm>
            <a:off x="4803387" y="5792150"/>
            <a:ext cx="3534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PROPUESTA DE VALOR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8" name="CuadroTexto 31">
            <a:extLst>
              <a:ext uri="{FF2B5EF4-FFF2-40B4-BE49-F238E27FC236}">
                <a16:creationId xmlns:a16="http://schemas.microsoft.com/office/drawing/2014/main" id="{4290164E-6E00-429B-8EB5-C97B8DF51CCF}"/>
              </a:ext>
            </a:extLst>
          </p:cNvPr>
          <p:cNvSpPr txBox="1"/>
          <p:nvPr/>
        </p:nvSpPr>
        <p:spPr>
          <a:xfrm>
            <a:off x="10819404" y="5792150"/>
            <a:ext cx="22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CLIENTES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9" name="CuadroTexto 31">
            <a:extLst>
              <a:ext uri="{FF2B5EF4-FFF2-40B4-BE49-F238E27FC236}">
                <a16:creationId xmlns:a16="http://schemas.microsoft.com/office/drawing/2014/main" id="{BC08091E-3027-47D6-9BE5-63ED3FB76E47}"/>
              </a:ext>
            </a:extLst>
          </p:cNvPr>
          <p:cNvSpPr txBox="1"/>
          <p:nvPr/>
        </p:nvSpPr>
        <p:spPr>
          <a:xfrm>
            <a:off x="16873924" y="5804977"/>
            <a:ext cx="22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MERCADO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0" name="Rectángulo redondeado 65">
            <a:extLst>
              <a:ext uri="{FF2B5EF4-FFF2-40B4-BE49-F238E27FC236}">
                <a16:creationId xmlns:a16="http://schemas.microsoft.com/office/drawing/2014/main" id="{F4B62B3B-63D3-4524-8D3F-E06076656767}"/>
              </a:ext>
            </a:extLst>
          </p:cNvPr>
          <p:cNvSpPr/>
          <p:nvPr/>
        </p:nvSpPr>
        <p:spPr>
          <a:xfrm>
            <a:off x="3758584" y="8617228"/>
            <a:ext cx="18706213" cy="1430586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1" name="Rectángulo: esquinas redondeadas 18">
            <a:extLst>
              <a:ext uri="{FF2B5EF4-FFF2-40B4-BE49-F238E27FC236}">
                <a16:creationId xmlns:a16="http://schemas.microsoft.com/office/drawing/2014/main" id="{BAAD026F-774F-4389-8FD7-F95D91FB2606}"/>
              </a:ext>
            </a:extLst>
          </p:cNvPr>
          <p:cNvSpPr/>
          <p:nvPr/>
        </p:nvSpPr>
        <p:spPr>
          <a:xfrm>
            <a:off x="4936778" y="8851023"/>
            <a:ext cx="7387164" cy="1019845"/>
          </a:xfrm>
          <a:prstGeom prst="roundRect">
            <a:avLst/>
          </a:prstGeom>
          <a:solidFill>
            <a:srgbClr val="BED740"/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Hacer eficientes los procesos críticos</a:t>
            </a:r>
          </a:p>
        </p:txBody>
      </p:sp>
      <p:sp>
        <p:nvSpPr>
          <p:cNvPr id="182" name="Rectángulo: esquinas redondeadas 18">
            <a:extLst>
              <a:ext uri="{FF2B5EF4-FFF2-40B4-BE49-F238E27FC236}">
                <a16:creationId xmlns:a16="http://schemas.microsoft.com/office/drawing/2014/main" id="{B71CD7C9-F121-40F4-9154-06C1D90B9FC0}"/>
              </a:ext>
            </a:extLst>
          </p:cNvPr>
          <p:cNvSpPr/>
          <p:nvPr/>
        </p:nvSpPr>
        <p:spPr>
          <a:xfrm>
            <a:off x="14009796" y="8871345"/>
            <a:ext cx="7387164" cy="1019843"/>
          </a:xfrm>
          <a:prstGeom prst="roundRect">
            <a:avLst/>
          </a:prstGeom>
          <a:solidFill>
            <a:srgbClr val="BED740"/>
          </a:solidFill>
          <a:ln w="9525" cap="flat" cmpd="sng" algn="ctr">
            <a:solidFill>
              <a:srgbClr val="C0CF3A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Asegurar la efectiva gestión de riesgos de la compañía</a:t>
            </a:r>
          </a:p>
        </p:txBody>
      </p:sp>
      <p:sp>
        <p:nvSpPr>
          <p:cNvPr id="183" name="CuadroTexto 31">
            <a:extLst>
              <a:ext uri="{FF2B5EF4-FFF2-40B4-BE49-F238E27FC236}">
                <a16:creationId xmlns:a16="http://schemas.microsoft.com/office/drawing/2014/main" id="{77A76DBE-E032-49EB-B318-6B6FFFCE4178}"/>
              </a:ext>
            </a:extLst>
          </p:cNvPr>
          <p:cNvSpPr txBox="1"/>
          <p:nvPr/>
        </p:nvSpPr>
        <p:spPr>
          <a:xfrm>
            <a:off x="3911459" y="8283160"/>
            <a:ext cx="378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PROCESOS Y RIESGOS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4" name="Rectángulo redondeado 69">
            <a:extLst>
              <a:ext uri="{FF2B5EF4-FFF2-40B4-BE49-F238E27FC236}">
                <a16:creationId xmlns:a16="http://schemas.microsoft.com/office/drawing/2014/main" id="{355887A9-0F17-4E41-8060-E3D12D4E487D}"/>
              </a:ext>
            </a:extLst>
          </p:cNvPr>
          <p:cNvSpPr/>
          <p:nvPr/>
        </p:nvSpPr>
        <p:spPr>
          <a:xfrm>
            <a:off x="3758584" y="10677407"/>
            <a:ext cx="18706213" cy="2169030"/>
          </a:xfrm>
          <a:prstGeom prst="roundRect">
            <a:avLst/>
          </a:prstGeom>
          <a:noFill/>
          <a:ln w="63500" cap="flat" cmpd="sng" algn="ctr">
            <a:solidFill>
              <a:srgbClr val="70AD47">
                <a:lumMod val="60000"/>
                <a:lumOff val="40000"/>
              </a:srgbClr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5" name="Rectángulo: esquinas redondeadas 20">
            <a:extLst>
              <a:ext uri="{FF2B5EF4-FFF2-40B4-BE49-F238E27FC236}">
                <a16:creationId xmlns:a16="http://schemas.microsoft.com/office/drawing/2014/main" id="{A234451B-9498-4B73-A757-B9D2428533CE}"/>
              </a:ext>
            </a:extLst>
          </p:cNvPr>
          <p:cNvSpPr/>
          <p:nvPr/>
        </p:nvSpPr>
        <p:spPr>
          <a:xfrm>
            <a:off x="10726409" y="11092975"/>
            <a:ext cx="5396606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Lograr un mayor desarrollo tecnológico</a:t>
            </a:r>
          </a:p>
        </p:txBody>
      </p:sp>
      <p:sp>
        <p:nvSpPr>
          <p:cNvPr id="186" name="Rectángulo: esquinas redondeadas 20">
            <a:extLst>
              <a:ext uri="{FF2B5EF4-FFF2-40B4-BE49-F238E27FC236}">
                <a16:creationId xmlns:a16="http://schemas.microsoft.com/office/drawing/2014/main" id="{FF1E4BC6-5D17-4ABC-B528-C121B2DC3703}"/>
              </a:ext>
            </a:extLst>
          </p:cNvPr>
          <p:cNvSpPr/>
          <p:nvPr/>
        </p:nvSpPr>
        <p:spPr>
          <a:xfrm>
            <a:off x="16595603" y="11047631"/>
            <a:ext cx="5396606" cy="1576943"/>
          </a:xfrm>
          <a:prstGeom prst="roundRect">
            <a:avLst/>
          </a:prstGeom>
          <a:solidFill>
            <a:srgbClr val="BED74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defTabSz="457200" hangingPunct="1">
              <a:defRPr/>
            </a:pPr>
            <a:r>
              <a:rPr lang="es-CO" sz="2500" b="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Transformación Digital</a:t>
            </a:r>
          </a:p>
        </p:txBody>
      </p:sp>
      <p:sp>
        <p:nvSpPr>
          <p:cNvPr id="187" name="CuadroTexto 31">
            <a:extLst>
              <a:ext uri="{FF2B5EF4-FFF2-40B4-BE49-F238E27FC236}">
                <a16:creationId xmlns:a16="http://schemas.microsoft.com/office/drawing/2014/main" id="{EC356E12-909C-4844-80A7-24C991330023}"/>
              </a:ext>
            </a:extLst>
          </p:cNvPr>
          <p:cNvSpPr txBox="1"/>
          <p:nvPr/>
        </p:nvSpPr>
        <p:spPr>
          <a:xfrm>
            <a:off x="4408451" y="10767831"/>
            <a:ext cx="670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TALENTO HUMANO Y CULTURA ORGANIZACIONAL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8" name="CuadroTexto 31">
            <a:extLst>
              <a:ext uri="{FF2B5EF4-FFF2-40B4-BE49-F238E27FC236}">
                <a16:creationId xmlns:a16="http://schemas.microsoft.com/office/drawing/2014/main" id="{B5BA8C5C-468E-4FDB-8FFF-C6027B9DD1E9}"/>
              </a:ext>
            </a:extLst>
          </p:cNvPr>
          <p:cNvSpPr txBox="1"/>
          <p:nvPr/>
        </p:nvSpPr>
        <p:spPr>
          <a:xfrm>
            <a:off x="11021871" y="10725114"/>
            <a:ext cx="456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hangingPunct="1"/>
            <a:r>
              <a:rPr lang="es-CO" sz="1800" kern="1200" dirty="0">
                <a:solidFill>
                  <a:prstClr val="black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INNOVACIÓN Y TECNOLOGÍA</a:t>
            </a:r>
            <a:endParaRPr lang="es-ES" sz="1800" kern="1200" dirty="0">
              <a:solidFill>
                <a:prstClr val="black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89" name="Abrir corchete 188">
            <a:extLst>
              <a:ext uri="{FF2B5EF4-FFF2-40B4-BE49-F238E27FC236}">
                <a16:creationId xmlns:a16="http://schemas.microsoft.com/office/drawing/2014/main" id="{E7B8FB14-B4D7-44E5-BFFA-AAEC2320F7B2}"/>
              </a:ext>
            </a:extLst>
          </p:cNvPr>
          <p:cNvSpPr/>
          <p:nvPr/>
        </p:nvSpPr>
        <p:spPr>
          <a:xfrm flipH="1">
            <a:off x="22464797" y="3115382"/>
            <a:ext cx="218153" cy="214777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0" name="Abrir corchete 189">
            <a:extLst>
              <a:ext uri="{FF2B5EF4-FFF2-40B4-BE49-F238E27FC236}">
                <a16:creationId xmlns:a16="http://schemas.microsoft.com/office/drawing/2014/main" id="{5EE2F594-99C8-4D6B-9256-1E8F59EB5AE2}"/>
              </a:ext>
            </a:extLst>
          </p:cNvPr>
          <p:cNvSpPr/>
          <p:nvPr/>
        </p:nvSpPr>
        <p:spPr>
          <a:xfrm flipH="1">
            <a:off x="22430861" y="5656316"/>
            <a:ext cx="236844" cy="2357489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1" name="Abrir corchete 190">
            <a:extLst>
              <a:ext uri="{FF2B5EF4-FFF2-40B4-BE49-F238E27FC236}">
                <a16:creationId xmlns:a16="http://schemas.microsoft.com/office/drawing/2014/main" id="{D26C2E2E-5459-49E0-B4F6-04CB742A2D5D}"/>
              </a:ext>
            </a:extLst>
          </p:cNvPr>
          <p:cNvSpPr/>
          <p:nvPr/>
        </p:nvSpPr>
        <p:spPr>
          <a:xfrm flipH="1">
            <a:off x="22487969" y="8464684"/>
            <a:ext cx="179736" cy="1661947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2" name="Abrir corchete 191">
            <a:extLst>
              <a:ext uri="{FF2B5EF4-FFF2-40B4-BE49-F238E27FC236}">
                <a16:creationId xmlns:a16="http://schemas.microsoft.com/office/drawing/2014/main" id="{DE58BB41-F93C-4F2A-8252-AC4C25B10A84}"/>
              </a:ext>
            </a:extLst>
          </p:cNvPr>
          <p:cNvSpPr/>
          <p:nvPr/>
        </p:nvSpPr>
        <p:spPr>
          <a:xfrm flipH="1">
            <a:off x="22452741" y="10584276"/>
            <a:ext cx="218154" cy="2426701"/>
          </a:xfrm>
          <a:prstGeom prst="leftBracket">
            <a:avLst/>
          </a:prstGeom>
          <a:noFill/>
          <a:ln w="57150" cap="flat" cmpd="sng" algn="ctr">
            <a:solidFill>
              <a:srgbClr val="67BD48"/>
            </a:solidFill>
            <a:prstDash val="solid"/>
            <a:miter lim="800000"/>
          </a:ln>
          <a:effectLst/>
        </p:spPr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lvl="0" indent="0" algn="l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93" name="Conector curvado 78">
            <a:extLst>
              <a:ext uri="{FF2B5EF4-FFF2-40B4-BE49-F238E27FC236}">
                <a16:creationId xmlns:a16="http://schemas.microsoft.com/office/drawing/2014/main" id="{9A06B6C0-BFF7-48E9-820E-5AEC59B0E384}"/>
              </a:ext>
            </a:extLst>
          </p:cNvPr>
          <p:cNvCxnSpPr>
            <a:endCxn id="167" idx="1"/>
          </p:cNvCxnSpPr>
          <p:nvPr/>
        </p:nvCxnSpPr>
        <p:spPr>
          <a:xfrm flipV="1">
            <a:off x="9440255" y="3379846"/>
            <a:ext cx="1336619" cy="896760"/>
          </a:xfrm>
          <a:prstGeom prst="curvedConnector3">
            <a:avLst/>
          </a:prstGeom>
          <a:noFill/>
          <a:ln w="85725" cap="flat" cmpd="sng" algn="ctr">
            <a:solidFill>
              <a:srgbClr val="85BB3D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4" name="Conector curvado 79">
            <a:extLst>
              <a:ext uri="{FF2B5EF4-FFF2-40B4-BE49-F238E27FC236}">
                <a16:creationId xmlns:a16="http://schemas.microsoft.com/office/drawing/2014/main" id="{EF63D6DC-7C87-4A21-9284-157F7D445B2A}"/>
              </a:ext>
            </a:extLst>
          </p:cNvPr>
          <p:cNvCxnSpPr>
            <a:stCxn id="169" idx="1"/>
            <a:endCxn id="167" idx="3"/>
          </p:cNvCxnSpPr>
          <p:nvPr/>
        </p:nvCxnSpPr>
        <p:spPr>
          <a:xfrm rot="10800000">
            <a:off x="15446510" y="3379847"/>
            <a:ext cx="1485975" cy="938513"/>
          </a:xfrm>
          <a:prstGeom prst="curvedConnector3">
            <a:avLst/>
          </a:prstGeom>
          <a:noFill/>
          <a:ln w="85725" cap="flat" cmpd="sng" algn="ctr">
            <a:solidFill>
              <a:srgbClr val="85BB3D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5" name="Flecha: hacia abajo 194">
            <a:extLst>
              <a:ext uri="{FF2B5EF4-FFF2-40B4-BE49-F238E27FC236}">
                <a16:creationId xmlns:a16="http://schemas.microsoft.com/office/drawing/2014/main" id="{37E2871A-637B-4462-ABE6-BF877E786865}"/>
              </a:ext>
            </a:extLst>
          </p:cNvPr>
          <p:cNvSpPr/>
          <p:nvPr/>
        </p:nvSpPr>
        <p:spPr>
          <a:xfrm rot="10800000">
            <a:off x="6516149" y="5079048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Flecha: hacia abajo 195">
            <a:extLst>
              <a:ext uri="{FF2B5EF4-FFF2-40B4-BE49-F238E27FC236}">
                <a16:creationId xmlns:a16="http://schemas.microsoft.com/office/drawing/2014/main" id="{AE24BBE0-C002-4F91-ABB5-66465C16486A}"/>
              </a:ext>
            </a:extLst>
          </p:cNvPr>
          <p:cNvSpPr/>
          <p:nvPr/>
        </p:nvSpPr>
        <p:spPr>
          <a:xfrm rot="10800000">
            <a:off x="18800443" y="5078588"/>
            <a:ext cx="1166296" cy="584263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Flecha: hacia abajo 196">
            <a:extLst>
              <a:ext uri="{FF2B5EF4-FFF2-40B4-BE49-F238E27FC236}">
                <a16:creationId xmlns:a16="http://schemas.microsoft.com/office/drawing/2014/main" id="{C6234E9F-5787-449E-9E2C-297861493E42}"/>
              </a:ext>
            </a:extLst>
          </p:cNvPr>
          <p:cNvSpPr/>
          <p:nvPr/>
        </p:nvSpPr>
        <p:spPr>
          <a:xfrm rot="10800000">
            <a:off x="8047212" y="7987752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Flecha: hacia abajo 197">
            <a:extLst>
              <a:ext uri="{FF2B5EF4-FFF2-40B4-BE49-F238E27FC236}">
                <a16:creationId xmlns:a16="http://schemas.microsoft.com/office/drawing/2014/main" id="{89075228-B8E9-45FD-835C-5AC680A42E99}"/>
              </a:ext>
            </a:extLst>
          </p:cNvPr>
          <p:cNvSpPr/>
          <p:nvPr/>
        </p:nvSpPr>
        <p:spPr>
          <a:xfrm rot="10800000">
            <a:off x="17120230" y="7986495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Flecha: hacia abajo 198">
            <a:extLst>
              <a:ext uri="{FF2B5EF4-FFF2-40B4-BE49-F238E27FC236}">
                <a16:creationId xmlns:a16="http://schemas.microsoft.com/office/drawing/2014/main" id="{4FBAF5B7-F93E-4FED-9FA2-872172746B95}"/>
              </a:ext>
            </a:extLst>
          </p:cNvPr>
          <p:cNvSpPr/>
          <p:nvPr/>
        </p:nvSpPr>
        <p:spPr>
          <a:xfrm rot="10800000">
            <a:off x="6516149" y="10104749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Flecha: hacia abajo 199">
            <a:extLst>
              <a:ext uri="{FF2B5EF4-FFF2-40B4-BE49-F238E27FC236}">
                <a16:creationId xmlns:a16="http://schemas.microsoft.com/office/drawing/2014/main" id="{B22A0724-DFEF-4D90-B591-80C4ECFA8B00}"/>
              </a:ext>
            </a:extLst>
          </p:cNvPr>
          <p:cNvSpPr/>
          <p:nvPr/>
        </p:nvSpPr>
        <p:spPr>
          <a:xfrm rot="10800000">
            <a:off x="18865171" y="10104329"/>
            <a:ext cx="1166296" cy="584264"/>
          </a:xfrm>
          <a:prstGeom prst="downArrow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Rectángulo 200">
            <a:extLst>
              <a:ext uri="{FF2B5EF4-FFF2-40B4-BE49-F238E27FC236}">
                <a16:creationId xmlns:a16="http://schemas.microsoft.com/office/drawing/2014/main" id="{23ABEA62-57A9-4341-9C40-3D953033C7C4}"/>
              </a:ext>
            </a:extLst>
          </p:cNvPr>
          <p:cNvSpPr/>
          <p:nvPr/>
        </p:nvSpPr>
        <p:spPr>
          <a:xfrm>
            <a:off x="0" y="2381014"/>
            <a:ext cx="24382413" cy="3288382"/>
          </a:xfrm>
          <a:prstGeom prst="rect">
            <a:avLst/>
          </a:prstGeom>
          <a:solidFill>
            <a:srgbClr val="A5A5A5">
              <a:lumMod val="20000"/>
              <a:lumOff val="80000"/>
              <a:alpha val="91000"/>
            </a:srgb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ectángulo 201">
            <a:extLst>
              <a:ext uri="{FF2B5EF4-FFF2-40B4-BE49-F238E27FC236}">
                <a16:creationId xmlns:a16="http://schemas.microsoft.com/office/drawing/2014/main" id="{3C90DB62-FC8C-44E2-B2C2-1EB6D60518E0}"/>
              </a:ext>
            </a:extLst>
          </p:cNvPr>
          <p:cNvSpPr/>
          <p:nvPr/>
        </p:nvSpPr>
        <p:spPr>
          <a:xfrm>
            <a:off x="-1" y="7939343"/>
            <a:ext cx="24382413" cy="5187277"/>
          </a:xfrm>
          <a:prstGeom prst="rect">
            <a:avLst/>
          </a:prstGeom>
          <a:solidFill>
            <a:srgbClr val="A5A5A5">
              <a:lumMod val="20000"/>
              <a:lumOff val="80000"/>
              <a:alpha val="91000"/>
            </a:srgbClr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3" name="Grupo 202">
            <a:extLst>
              <a:ext uri="{FF2B5EF4-FFF2-40B4-BE49-F238E27FC236}">
                <a16:creationId xmlns:a16="http://schemas.microsoft.com/office/drawing/2014/main" id="{2A21A527-5DCB-4643-A01B-85FCB3C5DDBB}"/>
              </a:ext>
            </a:extLst>
          </p:cNvPr>
          <p:cNvGrpSpPr/>
          <p:nvPr/>
        </p:nvGrpSpPr>
        <p:grpSpPr>
          <a:xfrm>
            <a:off x="16009437" y="3501422"/>
            <a:ext cx="6565536" cy="2152032"/>
            <a:chOff x="9914315" y="3057529"/>
            <a:chExt cx="6565536" cy="1847697"/>
          </a:xfrm>
        </p:grpSpPr>
        <p:sp>
          <p:nvSpPr>
            <p:cNvPr id="204" name="Rectángulo: esquinas diagonales redondeadas 203">
              <a:extLst>
                <a:ext uri="{FF2B5EF4-FFF2-40B4-BE49-F238E27FC236}">
                  <a16:creationId xmlns:a16="http://schemas.microsoft.com/office/drawing/2014/main" id="{5D7387C1-F4F6-49CF-BC0E-3B6DE23DF890}"/>
                </a:ext>
              </a:extLst>
            </p:cNvPr>
            <p:cNvSpPr/>
            <p:nvPr/>
          </p:nvSpPr>
          <p:spPr>
            <a:xfrm>
              <a:off x="9914315" y="3057529"/>
              <a:ext cx="6565536" cy="808584"/>
            </a:xfrm>
            <a:prstGeom prst="round2Diag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ED74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% participación total de mercado 6,8%</a:t>
              </a:r>
            </a:p>
          </p:txBody>
        </p:sp>
        <p:sp>
          <p:nvSpPr>
            <p:cNvPr id="205" name="Flecha: hacia abajo 204">
              <a:extLst>
                <a:ext uri="{FF2B5EF4-FFF2-40B4-BE49-F238E27FC236}">
                  <a16:creationId xmlns:a16="http://schemas.microsoft.com/office/drawing/2014/main" id="{B46EC4DC-74C1-4D85-9B5F-D7368ABDD8BF}"/>
                </a:ext>
              </a:extLst>
            </p:cNvPr>
            <p:cNvSpPr/>
            <p:nvPr/>
          </p:nvSpPr>
          <p:spPr>
            <a:xfrm rot="10800000">
              <a:off x="12824068" y="3865014"/>
              <a:ext cx="755082" cy="1040212"/>
            </a:xfrm>
            <a:prstGeom prst="downArrow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grpSp>
        <p:nvGrpSpPr>
          <p:cNvPr id="206" name="Grupo 205">
            <a:extLst>
              <a:ext uri="{FF2B5EF4-FFF2-40B4-BE49-F238E27FC236}">
                <a16:creationId xmlns:a16="http://schemas.microsoft.com/office/drawing/2014/main" id="{A65F55AD-E5A3-4103-AB78-C593542526FC}"/>
              </a:ext>
            </a:extLst>
          </p:cNvPr>
          <p:cNvGrpSpPr/>
          <p:nvPr/>
        </p:nvGrpSpPr>
        <p:grpSpPr>
          <a:xfrm>
            <a:off x="8959379" y="7504877"/>
            <a:ext cx="8345552" cy="3292401"/>
            <a:chOff x="9034942" y="3143571"/>
            <a:chExt cx="8345552" cy="2826798"/>
          </a:xfrm>
        </p:grpSpPr>
        <p:sp>
          <p:nvSpPr>
            <p:cNvPr id="207" name="Rectángulo: esquinas diagonales redondeadas 206">
              <a:extLst>
                <a:ext uri="{FF2B5EF4-FFF2-40B4-BE49-F238E27FC236}">
                  <a16:creationId xmlns:a16="http://schemas.microsoft.com/office/drawing/2014/main" id="{0DC89074-9BB7-4675-A7D2-49618AC5C739}"/>
                </a:ext>
              </a:extLst>
            </p:cNvPr>
            <p:cNvSpPr/>
            <p:nvPr/>
          </p:nvSpPr>
          <p:spPr>
            <a:xfrm>
              <a:off x="9034942" y="4500691"/>
              <a:ext cx="8345552" cy="1469678"/>
            </a:xfrm>
            <a:prstGeom prst="round2Diag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ED74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Primas emitidas negocios estatales $362.656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Primas emitidas negocios privados $307.188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Primas emitidas negocios de personas $264.253</a:t>
              </a:r>
            </a:p>
          </p:txBody>
        </p:sp>
        <p:sp>
          <p:nvSpPr>
            <p:cNvPr id="208" name="Flecha: hacia abajo 207">
              <a:extLst>
                <a:ext uri="{FF2B5EF4-FFF2-40B4-BE49-F238E27FC236}">
                  <a16:creationId xmlns:a16="http://schemas.microsoft.com/office/drawing/2014/main" id="{9CC18DAC-AA07-429B-9E33-6D6F8E50894E}"/>
                </a:ext>
              </a:extLst>
            </p:cNvPr>
            <p:cNvSpPr/>
            <p:nvPr/>
          </p:nvSpPr>
          <p:spPr>
            <a:xfrm>
              <a:off x="12818199" y="3143571"/>
              <a:ext cx="755082" cy="1327431"/>
            </a:xfrm>
            <a:prstGeom prst="downArrow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grpSp>
        <p:nvGrpSpPr>
          <p:cNvPr id="209" name="Grupo 208">
            <a:extLst>
              <a:ext uri="{FF2B5EF4-FFF2-40B4-BE49-F238E27FC236}">
                <a16:creationId xmlns:a16="http://schemas.microsoft.com/office/drawing/2014/main" id="{843C92AB-0778-4014-857A-3D6BBAB2599D}"/>
              </a:ext>
            </a:extLst>
          </p:cNvPr>
          <p:cNvGrpSpPr/>
          <p:nvPr/>
        </p:nvGrpSpPr>
        <p:grpSpPr>
          <a:xfrm>
            <a:off x="3026496" y="3175172"/>
            <a:ext cx="8171175" cy="2513344"/>
            <a:chOff x="9268812" y="2939217"/>
            <a:chExt cx="8171175" cy="2157913"/>
          </a:xfrm>
        </p:grpSpPr>
        <p:sp>
          <p:nvSpPr>
            <p:cNvPr id="210" name="Rectángulo: esquinas diagonales redondeadas 209">
              <a:extLst>
                <a:ext uri="{FF2B5EF4-FFF2-40B4-BE49-F238E27FC236}">
                  <a16:creationId xmlns:a16="http://schemas.microsoft.com/office/drawing/2014/main" id="{512C32E6-6B72-48A3-91CF-EF1C2A34F6FD}"/>
                </a:ext>
              </a:extLst>
            </p:cNvPr>
            <p:cNvSpPr/>
            <p:nvPr/>
          </p:nvSpPr>
          <p:spPr>
            <a:xfrm>
              <a:off x="9268812" y="2939217"/>
              <a:ext cx="8171175" cy="1070322"/>
            </a:xfrm>
            <a:prstGeom prst="round2Diag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BED74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Índice de satisfacción cliente final 92%</a:t>
              </a:r>
            </a:p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04D38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Helvetica" panose="020B0604020202020204" pitchFamily="34" charset="0"/>
                </a:rPr>
                <a:t> Índice de satisfacción aliados estratégicos 75%</a:t>
              </a:r>
            </a:p>
          </p:txBody>
        </p:sp>
        <p:sp>
          <p:nvSpPr>
            <p:cNvPr id="211" name="Flecha: hacia abajo 210">
              <a:extLst>
                <a:ext uri="{FF2B5EF4-FFF2-40B4-BE49-F238E27FC236}">
                  <a16:creationId xmlns:a16="http://schemas.microsoft.com/office/drawing/2014/main" id="{1B7C5BC4-4D33-4F25-8ACA-29FCF1F48B11}"/>
                </a:ext>
              </a:extLst>
            </p:cNvPr>
            <p:cNvSpPr/>
            <p:nvPr/>
          </p:nvSpPr>
          <p:spPr>
            <a:xfrm rot="10800000">
              <a:off x="12964071" y="4026809"/>
              <a:ext cx="755082" cy="1070321"/>
            </a:xfrm>
            <a:prstGeom prst="downArrow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</p:grpSp>
      <p:sp>
        <p:nvSpPr>
          <p:cNvPr id="60" name="Sepcs contenido">
            <a:extLst>
              <a:ext uri="{FF2B5EF4-FFF2-40B4-BE49-F238E27FC236}">
                <a16:creationId xmlns:a16="http://schemas.microsoft.com/office/drawing/2014/main" id="{6A28E4A5-6A78-41F5-AF1E-691FA6F9C985}"/>
              </a:ext>
            </a:extLst>
          </p:cNvPr>
          <p:cNvSpPr txBox="1"/>
          <p:nvPr/>
        </p:nvSpPr>
        <p:spPr>
          <a:xfrm>
            <a:off x="1896042" y="908102"/>
            <a:ext cx="20320433" cy="115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>
            <a:spAutoFit/>
          </a:bodyPr>
          <a:lstStyle/>
          <a:p>
            <a:pPr>
              <a:defRPr sz="9000">
                <a:solidFill>
                  <a:srgbClr val="75C04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lang="es-CO" sz="6600" dirty="0">
                <a:solidFill>
                  <a:srgbClr val="265335"/>
                </a:solidFill>
              </a:rPr>
              <a:t>Mapa </a:t>
            </a:r>
            <a:r>
              <a:rPr lang="es-CO" sz="6600" dirty="0">
                <a:solidFill>
                  <a:srgbClr val="75C044"/>
                </a:solidFill>
                <a:latin typeface="Verdana"/>
                <a:ea typeface="Verdana"/>
              </a:rPr>
              <a:t>Estratégico Corporativo </a:t>
            </a:r>
            <a:r>
              <a:rPr lang="es-CO" sz="5400" dirty="0">
                <a:solidFill>
                  <a:srgbClr val="75C044"/>
                </a:solidFill>
                <a:latin typeface="Verdana"/>
                <a:ea typeface="Verdana"/>
              </a:rPr>
              <a:t>2020-2021</a:t>
            </a:r>
            <a:endParaRPr sz="6600" dirty="0">
              <a:solidFill>
                <a:srgbClr val="75C044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29109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C595965736FBE4DB940321E9E262A9E" ma:contentTypeVersion="12" ma:contentTypeDescription="Crear nuevo documento." ma:contentTypeScope="" ma:versionID="47d1b3a5f0c282fc1a7b90c90f2db84e">
  <xsd:schema xmlns:xsd="http://www.w3.org/2001/XMLSchema" xmlns:xs="http://www.w3.org/2001/XMLSchema" xmlns:p="http://schemas.microsoft.com/office/2006/metadata/properties" xmlns:ns3="ab1b8f57-693a-4ba5-9fba-e66575f3c7c8" xmlns:ns4="83fa20ce-4a15-48da-89c9-a72adf9d0e43" targetNamespace="http://schemas.microsoft.com/office/2006/metadata/properties" ma:root="true" ma:fieldsID="6333534e0b513b7bcaa9b2b2446b9e5c" ns3:_="" ns4:_="">
    <xsd:import namespace="ab1b8f57-693a-4ba5-9fba-e66575f3c7c8"/>
    <xsd:import namespace="83fa20ce-4a15-48da-89c9-a72adf9d0e4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b8f57-693a-4ba5-9fba-e66575f3c7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a20ce-4a15-48da-89c9-a72adf9d0e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73DD1E-8429-4896-B12C-62EC1269D6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D54EEB-3E4E-4F11-B7D4-3BB228947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b8f57-693a-4ba5-9fba-e66575f3c7c8"/>
    <ds:schemaRef ds:uri="83fa20ce-4a15-48da-89c9-a72adf9d0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A3865F-2327-4A50-945B-777DCF4085E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1086</Words>
  <Application>Microsoft Office PowerPoint</Application>
  <PresentationFormat>Personalizado</PresentationFormat>
  <Paragraphs>261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</vt:lpstr>
      <vt:lpstr>Helvetica Neue</vt:lpstr>
      <vt:lpstr>Helvetica Neue Medium</vt:lpstr>
      <vt:lpstr>Helvetica Neue Thin</vt:lpstr>
      <vt:lpstr>Verdana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CUBILLOS PONCE</dc:creator>
  <cp:lastModifiedBy>MARIA LUCIA LLERAS ECHEVERRI</cp:lastModifiedBy>
  <cp:revision>27</cp:revision>
  <dcterms:modified xsi:type="dcterms:W3CDTF">2020-11-06T02:55:54Z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0x0101002C595965736FBE4DB940321E9E262A9E</vt:lpwstr>
  </property>
</Properties>
</file>